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66" r:id="rId5"/>
  </p:sldMasterIdLst>
  <p:notesMasterIdLst>
    <p:notesMasterId r:id="rId35"/>
  </p:notesMasterIdLst>
  <p:handoutMasterIdLst>
    <p:handoutMasterId r:id="rId36"/>
  </p:handoutMasterIdLst>
  <p:sldIdLst>
    <p:sldId id="1663" r:id="rId6"/>
    <p:sldId id="1900" r:id="rId7"/>
    <p:sldId id="1661" r:id="rId8"/>
    <p:sldId id="1901" r:id="rId9"/>
    <p:sldId id="1913" r:id="rId10"/>
    <p:sldId id="1931" r:id="rId11"/>
    <p:sldId id="1916" r:id="rId12"/>
    <p:sldId id="1917" r:id="rId13"/>
    <p:sldId id="1918" r:id="rId14"/>
    <p:sldId id="1919" r:id="rId15"/>
    <p:sldId id="1920" r:id="rId16"/>
    <p:sldId id="1921" r:id="rId17"/>
    <p:sldId id="1527" r:id="rId18"/>
    <p:sldId id="1933" r:id="rId19"/>
    <p:sldId id="1923" r:id="rId20"/>
    <p:sldId id="1903" r:id="rId21"/>
    <p:sldId id="1922" r:id="rId22"/>
    <p:sldId id="1902" r:id="rId23"/>
    <p:sldId id="1924" r:id="rId24"/>
    <p:sldId id="1927" r:id="rId25"/>
    <p:sldId id="1925" r:id="rId26"/>
    <p:sldId id="1930" r:id="rId27"/>
    <p:sldId id="1909" r:id="rId28"/>
    <p:sldId id="1928" r:id="rId29"/>
    <p:sldId id="1915" r:id="rId30"/>
    <p:sldId id="1929" r:id="rId31"/>
    <p:sldId id="1932" r:id="rId32"/>
    <p:sldId id="1934" r:id="rId33"/>
    <p:sldId id="1532" r:id="rId34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Ignite Tour Template Dark" id="{F4084540-D66E-4DA8-8D76-A7DDA7587CA9}">
          <p14:sldIdLst>
            <p14:sldId id="1663"/>
            <p14:sldId id="1900"/>
            <p14:sldId id="1661"/>
            <p14:sldId id="1901"/>
            <p14:sldId id="1913"/>
            <p14:sldId id="1931"/>
            <p14:sldId id="1916"/>
            <p14:sldId id="1917"/>
            <p14:sldId id="1918"/>
            <p14:sldId id="1919"/>
            <p14:sldId id="1920"/>
            <p14:sldId id="1921"/>
            <p14:sldId id="1527"/>
            <p14:sldId id="1933"/>
            <p14:sldId id="1923"/>
            <p14:sldId id="1903"/>
            <p14:sldId id="1922"/>
            <p14:sldId id="1902"/>
            <p14:sldId id="1924"/>
            <p14:sldId id="1927"/>
            <p14:sldId id="1925"/>
            <p14:sldId id="1930"/>
            <p14:sldId id="1909"/>
            <p14:sldId id="1928"/>
            <p14:sldId id="1915"/>
            <p14:sldId id="1929"/>
            <p14:sldId id="1932"/>
            <p14:sldId id="1934"/>
            <p14:sldId id="153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828"/>
    <a:srgbClr val="FFFFFF"/>
    <a:srgbClr val="0078D4"/>
    <a:srgbClr val="000000"/>
    <a:srgbClr val="1A1A1A"/>
    <a:srgbClr val="107C10"/>
    <a:srgbClr val="EAEAEA"/>
    <a:srgbClr val="004B50"/>
    <a:srgbClr val="008272"/>
    <a:srgbClr val="00BC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4/9/2019 7:50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4/9/2019 7:50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4/9/2019 7:50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15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4/9/2019 7:50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88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4/9/2019 7:50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9264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4/9/2019 7:50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25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4/9/2019 7:50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500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4/9/2019 7:50 PM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C61DAB-D93E-49CA-B245-379601CFE8D0}" type="datetime8">
              <a:rPr lang="en-US" smtClean="0"/>
              <a:t>4/9/2019 7:50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26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9B14B72-BE03-4760-B747-D349DA60D861}" type="datetime8">
              <a:rPr lang="en-US" smtClean="0"/>
              <a:t>4/9/2019 7:50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768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s-ES_tradnl"/>
              <a:t>Las funciones se agrupan en </a:t>
            </a:r>
            <a:r>
              <a:rPr lang="es-ES_tradnl" b="1" err="1"/>
              <a:t>Function</a:t>
            </a:r>
            <a:r>
              <a:rPr lang="es-ES_tradnl" b="1"/>
              <a:t> Apps</a:t>
            </a:r>
            <a:r>
              <a:rPr lang="es-ES_tradnl"/>
              <a:t> lo que te permite compartir recursos y configuraciones además de darle un orden a los pipelines con los que se trabaja.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4/9/2019 7:50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203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4/9/2019 7:50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922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5CD2277-7C1A-43CA-8676-87B24AD584BD}" type="datetime8">
              <a:rPr lang="en-US" smtClean="0"/>
              <a:t>4/9/2019 7:50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88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5CD2277-7C1A-43CA-8676-87B24AD584BD}" type="datetime8">
              <a:rPr lang="en-US" smtClean="0"/>
              <a:t>4/9/2019 7:50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166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4/9/2019 7:50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622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4/9/2019 7:50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60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image" Target="../media/image27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emf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1A570A-3DF6-4E73-936C-B8EFE6BE0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" b="274"/>
          <a:stretch/>
        </p:blipFill>
        <p:spPr>
          <a:xfrm>
            <a:off x="0" y="860"/>
            <a:ext cx="12188944" cy="68562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51D116-D62F-4654-B645-CAA42BD9589F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5F3211-D2D8-4D1C-A479-5841F4A39C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3D740DC2-0389-4549-8BD2-C450AEDDC8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2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Mum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5B27BE-ECE9-4194-B764-AB074B9C1B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EB4BF7-FF7A-4E04-B281-38408891E2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FC5A2C-FF29-4A51-982C-87C262D6E54A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Mumbai, India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902561-1E26-467D-AF4A-94BCDB9ABD1D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2306D267-4F72-4F3B-B356-CC0F0A0C7FB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A9C6A6-1822-431B-BE3E-E43944D5D33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517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ao Pa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960B1E-2ECE-4161-826E-E07FFB783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AE8C90-DC2B-426E-B93C-971B3D0833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B75210-51C5-4C97-A3CA-435A280AC380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Sao Paulo, Brazil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A1FA8B-8B2A-48A5-BAF9-B74C45265278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D3B14A65-8E86-4BE1-B02F-A474CDD191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9DAD08-F0EB-40DB-8536-F3354797AE2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36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eou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D0730D-9B43-46AB-B403-5767B2053A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BC455F-AE9F-4DED-A8EE-69B13DB71B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5F37A3-2C0A-4E24-B498-0B0025EA40AB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Seoul, South Korea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A191C2-2374-443D-A3FC-6C20A564B16C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D298C88D-B434-4F30-A464-80843226E2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775C6A-4341-4F3A-97A2-AA16034244E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92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ingapo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4CA139-FA58-4871-B272-49F8EFF504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9F23DB-AAD4-449D-9675-60445AB517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6EF42A8-C606-4AF1-B1E3-D9294FD35A48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Singapore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197CCE-1994-41C6-99DD-1D6A52A008B7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7F2B52D3-1C1C-42B4-ADE6-42130D75F8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9BCB4B-830D-4441-8147-010A963DE92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57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tockhol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41C468-E45A-4CEB-B1A0-6BEB92654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78AE56-6226-4BCB-B2C1-5493F448AB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D8F20A-4E9C-481E-A2D5-0EE0534452F7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Stockholm, Sweden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A3ACD1-62F6-4806-B196-5D05AFB41B18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73D31351-A4A5-4199-B673-E250BE108A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A90E6B-5E11-4841-8456-EFA0C5A4EB6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76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ydne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3DC6CE-A6D7-4134-BECB-AD7626BF7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58F923-04A8-4BE0-A402-DE2CD9190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C143BBF-1343-4E56-B3AE-8103B2DBE2FE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Sydney, Australia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45A8D5-A8E8-4223-A436-AE9CFBCF9EBF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F183D2F8-29D5-4DCA-9873-FABB961A8C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16D1E3-6FE3-42AC-8A63-B0139AF3FDC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9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Tel Aviv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04AACE-461C-46C6-98CC-EB9A5FE54B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05D1EB-C608-4F6E-AE86-119CE3299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1C4FA0-023E-47CF-9A24-495F76997179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Tel Aviv, Israel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C65E7-354A-4B8A-BD6C-0864C3660482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062F4A97-026C-4383-987F-B6AE4F4B1C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387A44-62FC-44F7-A2FF-D0346A71401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942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Toron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7FA061-FC66-4293-AF90-9EA2AD87F3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97DAB4-C62C-4149-B386-17967FF5CD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8A89DF7-D70D-4622-8BE9-A87BE88C8BC4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Toronto, Ontario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7F00C3-0957-4E3D-B61E-91351B6993D2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7B385A99-6BD0-4B2A-BC14-F92E6057F8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4ED867-EF51-4C7D-B9F1-C8021D48E0A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80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Washington, D.C.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1E02D8-5C05-4272-BA0F-0E2969F9F7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5114C7-A798-4283-B2BD-86B1FBC29D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B9DD061-9157-4B32-9768-A4D98D9A3478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Washington, D.C.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A4F335-92D1-4876-86A9-AAFD122FFE77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918229C5-83C2-403B-A8B7-835F42E354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FD2D65-9FA4-49C7-911D-A1E812B95C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65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1750CB-9CBA-45C3-BA45-EB468097CB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" b="274"/>
          <a:stretch/>
        </p:blipFill>
        <p:spPr>
          <a:xfrm>
            <a:off x="0" y="860"/>
            <a:ext cx="12188944" cy="6856281"/>
          </a:xfrm>
          <a:prstGeom prst="rect">
            <a:avLst/>
          </a:prstGeom>
        </p:spPr>
      </p:pic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CE330B21-D2B9-4344-9D50-39EA069991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84200" y="2979778"/>
            <a:ext cx="75895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84200" y="3962400"/>
            <a:ext cx="75895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759749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Amsterda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1DFFB8F-CE2F-4AB3-8CD0-C1655DA231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3500" y="0"/>
            <a:ext cx="70485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5843E0-3986-4503-9A6F-B40F4C2CB9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Amsterdam, Netherlands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5E5BC-C576-4934-9BED-2F5877877267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4" name="MS logo gray - EMF" descr="Microsoft logo, gray text version">
            <a:extLst>
              <a:ext uri="{FF2B5EF4-FFF2-40B4-BE49-F238E27FC236}">
                <a16:creationId xmlns:a16="http://schemas.microsoft.com/office/drawing/2014/main" id="{0B8BAE41-74AD-4F4F-BD6A-0DA6215CF41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AEF572-B74F-4253-BD1D-421B05060AF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34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9816571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0967122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218673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30275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Berl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878597-A66F-48B7-9B78-2A8098E557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08A3E6-1192-4FA6-BE7A-2A81F1A956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283F70D-3D3D-403B-80FD-64AD0004A71E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Berlin, Germany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2826B7-67AC-47E3-9D9F-C5358000A7F1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9" name="MS logo gray - EMF" descr="Microsoft logo, gray text version">
            <a:extLst>
              <a:ext uri="{FF2B5EF4-FFF2-40B4-BE49-F238E27FC236}">
                <a16:creationId xmlns:a16="http://schemas.microsoft.com/office/drawing/2014/main" id="{5F31B66D-EF8E-4D55-85D7-9FF1F04C571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F7110F-F8B9-4D17-90A9-2D4C46C592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2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891932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66882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97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1A570A-3DF6-4E73-936C-B8EFE6BE0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1528" y="860"/>
            <a:ext cx="12188944" cy="6856281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4D99DA5E-9A4A-407B-ACE6-5F9588DA022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51D116-D62F-4654-B645-CAA42BD9589F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5F3211-D2D8-4D1C-A479-5841F4A39C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16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Amsterda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520DE4-C5D5-4237-AEED-A2F3275F11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3500" y="0"/>
            <a:ext cx="70485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Amsterdam, Netherlands</a:t>
            </a:r>
          </a:p>
        </p:txBody>
      </p:sp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Berl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878597-A66F-48B7-9B78-2A8098E55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Berlin, Germany</a:t>
            </a:r>
          </a:p>
        </p:txBody>
      </p:sp>
    </p:spTree>
    <p:extLst>
      <p:ext uri="{BB962C8B-B14F-4D97-AF65-F5344CB8AC3E}">
        <p14:creationId xmlns:p14="http://schemas.microsoft.com/office/powerpoint/2010/main" val="3359356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Du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1F6481-841B-4D81-8C52-4FFBA0F6A4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Dubai, United Arab Emirates</a:t>
            </a:r>
          </a:p>
        </p:txBody>
      </p:sp>
    </p:spTree>
    <p:extLst>
      <p:ext uri="{BB962C8B-B14F-4D97-AF65-F5344CB8AC3E}">
        <p14:creationId xmlns:p14="http://schemas.microsoft.com/office/powerpoint/2010/main" val="3258981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Du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1F6481-841B-4D81-8C52-4FFBA0F6A4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D98E67-FA3A-408B-840F-F44D3D46F1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DB1D3-869B-4462-B109-CDDE37C96769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Dubai, United Arab Emirates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AAC85F-8E48-4183-B683-3FEFCE3F141E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B2FEF158-3275-4FB2-8C48-B0096BFEDD0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544521-70C2-4147-9F35-5CF4C74B2E2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164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Hong Ko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B37EB0-3E44-4294-88FB-CDAB5D37AB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Hong Kong, China</a:t>
            </a:r>
          </a:p>
        </p:txBody>
      </p:sp>
    </p:spTree>
    <p:extLst>
      <p:ext uri="{BB962C8B-B14F-4D97-AF65-F5344CB8AC3E}">
        <p14:creationId xmlns:p14="http://schemas.microsoft.com/office/powerpoint/2010/main" val="3720278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Johannesbur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3D1353-C378-4EB9-86AA-27082DCB7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Johannesburg, South Africa</a:t>
            </a:r>
          </a:p>
        </p:txBody>
      </p:sp>
    </p:spTree>
    <p:extLst>
      <p:ext uri="{BB962C8B-B14F-4D97-AF65-F5344CB8AC3E}">
        <p14:creationId xmlns:p14="http://schemas.microsoft.com/office/powerpoint/2010/main" val="2296214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Lond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61230B-5238-4A52-A85A-8767C4E9ED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London, England</a:t>
            </a:r>
          </a:p>
        </p:txBody>
      </p:sp>
    </p:spTree>
    <p:extLst>
      <p:ext uri="{BB962C8B-B14F-4D97-AF65-F5344CB8AC3E}">
        <p14:creationId xmlns:p14="http://schemas.microsoft.com/office/powerpoint/2010/main" val="321564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Mexico Ci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AAC206-0445-4EDF-BDD9-EDE7806E88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Mexico City, Mexico</a:t>
            </a:r>
          </a:p>
        </p:txBody>
      </p:sp>
    </p:spTree>
    <p:extLst>
      <p:ext uri="{BB962C8B-B14F-4D97-AF65-F5344CB8AC3E}">
        <p14:creationId xmlns:p14="http://schemas.microsoft.com/office/powerpoint/2010/main" val="2955851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Mila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5F18C4-D875-4888-9D49-9BF2F9BF62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Milan, Italy</a:t>
            </a:r>
          </a:p>
        </p:txBody>
      </p:sp>
    </p:spTree>
    <p:extLst>
      <p:ext uri="{BB962C8B-B14F-4D97-AF65-F5344CB8AC3E}">
        <p14:creationId xmlns:p14="http://schemas.microsoft.com/office/powerpoint/2010/main" val="3249122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Mum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5B27BE-ECE9-4194-B764-AB074B9C1B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Mumbai, India</a:t>
            </a:r>
          </a:p>
        </p:txBody>
      </p:sp>
    </p:spTree>
    <p:extLst>
      <p:ext uri="{BB962C8B-B14F-4D97-AF65-F5344CB8AC3E}">
        <p14:creationId xmlns:p14="http://schemas.microsoft.com/office/powerpoint/2010/main" val="1439460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ao Pa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960B1E-2ECE-4161-826E-E07FFB783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Sao Paulo, Brazil</a:t>
            </a:r>
          </a:p>
        </p:txBody>
      </p:sp>
    </p:spTree>
    <p:extLst>
      <p:ext uri="{BB962C8B-B14F-4D97-AF65-F5344CB8AC3E}">
        <p14:creationId xmlns:p14="http://schemas.microsoft.com/office/powerpoint/2010/main" val="2529339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eou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D0730D-9B43-46AB-B403-5767B2053A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Seoul, South Korea</a:t>
            </a:r>
          </a:p>
        </p:txBody>
      </p:sp>
    </p:spTree>
    <p:extLst>
      <p:ext uri="{BB962C8B-B14F-4D97-AF65-F5344CB8AC3E}">
        <p14:creationId xmlns:p14="http://schemas.microsoft.com/office/powerpoint/2010/main" val="4288702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ingapo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4CA139-FA58-4871-B272-49F8EFF504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Singapore</a:t>
            </a:r>
          </a:p>
        </p:txBody>
      </p:sp>
    </p:spTree>
    <p:extLst>
      <p:ext uri="{BB962C8B-B14F-4D97-AF65-F5344CB8AC3E}">
        <p14:creationId xmlns:p14="http://schemas.microsoft.com/office/powerpoint/2010/main" val="4214585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tockhol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41C468-E45A-4CEB-B1A0-6BEB92654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Stockholm, Sweden</a:t>
            </a:r>
          </a:p>
        </p:txBody>
      </p:sp>
    </p:spTree>
    <p:extLst>
      <p:ext uri="{BB962C8B-B14F-4D97-AF65-F5344CB8AC3E}">
        <p14:creationId xmlns:p14="http://schemas.microsoft.com/office/powerpoint/2010/main" val="1788523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Hong Ko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B37EB0-3E44-4294-88FB-CDAB5D37AB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1D65F6-79E5-40B8-823B-2D765E0290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7BD4BD-096B-42D4-BCCC-34DD12190EA7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Hong Kong, China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5E1281-CD8F-4E29-A202-6B893C2CB5BA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8C18388B-3088-40E8-ABB1-C045F8B4C2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92DD28-CC21-4BDF-9992-2F2F6C514B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38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ydne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3DC6CE-A6D7-4134-BECB-AD7626BF7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Sydney, Australia</a:t>
            </a:r>
          </a:p>
        </p:txBody>
      </p:sp>
    </p:spTree>
    <p:extLst>
      <p:ext uri="{BB962C8B-B14F-4D97-AF65-F5344CB8AC3E}">
        <p14:creationId xmlns:p14="http://schemas.microsoft.com/office/powerpoint/2010/main" val="626653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Tel Aviv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04AACE-461C-46C6-98CC-EB9A5FE54B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Tel Aviv, Israel</a:t>
            </a:r>
          </a:p>
        </p:txBody>
      </p:sp>
    </p:spTree>
    <p:extLst>
      <p:ext uri="{BB962C8B-B14F-4D97-AF65-F5344CB8AC3E}">
        <p14:creationId xmlns:p14="http://schemas.microsoft.com/office/powerpoint/2010/main" val="1764995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Toron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7FA061-FC66-4293-AF90-9EA2AD87F3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Toronto, Ontario</a:t>
            </a:r>
          </a:p>
        </p:txBody>
      </p:sp>
    </p:spTree>
    <p:extLst>
      <p:ext uri="{BB962C8B-B14F-4D97-AF65-F5344CB8AC3E}">
        <p14:creationId xmlns:p14="http://schemas.microsoft.com/office/powerpoint/2010/main" val="990366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Washington, D.C.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1E02D8-5C05-4272-BA0F-0E2969F9F7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Washington, D.C.</a:t>
            </a:r>
          </a:p>
        </p:txBody>
      </p:sp>
    </p:spTree>
    <p:extLst>
      <p:ext uri="{BB962C8B-B14F-4D97-AF65-F5344CB8AC3E}">
        <p14:creationId xmlns:p14="http://schemas.microsoft.com/office/powerpoint/2010/main" val="1152778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44861-E1A0-40D6-8C8C-27C4D41A8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1528" y="860"/>
            <a:ext cx="12188944" cy="6856281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79778"/>
            <a:ext cx="75895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75895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8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637614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04653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white"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257508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983279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Johannesbur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3D1353-C378-4EB9-86AA-27082DCB7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934657-DE70-4DD3-A561-5E69B9CDEE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4A5C11B-A688-4A85-AD8E-924D9ABB2113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Johannesburg, South Africa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20F1AE-B4AD-4CA1-9E5C-0EE38A4EA2A6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A9DED20B-F03D-4F38-8470-5775DF78D6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FED5F8-DF83-4D2E-9192-81D462E7ABE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66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35587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white"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86964685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5870849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05466288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 slid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2780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white"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74273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Lond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61230B-5238-4A52-A85A-8767C4E9ED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A18902-BF59-4479-A537-66FD1E35D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5FA9F-28EA-426A-818A-41EFF4195844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London, England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F1D7A-3374-48EF-8521-9E6666DCE2DA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635907B1-6FE9-48EB-BB73-30EEA8608C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9A3ED0-664E-48A5-8F62-D85C153B7C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895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825491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Mexico Ci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AAC206-0445-4EDF-BDD9-EDE7806E88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324E78-9E7B-4F5A-BB26-F9F2C2874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69C56B-55C7-47C1-895B-831CB28D85F6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Mexico City, Mexico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1343A7-AC17-45FD-A391-6F45766667FC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1FCA9EAB-6A53-4FB0-BA89-615D83D0592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13C3EF-2C9C-430B-A39C-5925A8CBE21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70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Mila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5F18C4-D875-4888-9D49-9BF2F9BF62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D35D14-6F97-4F68-8A45-18D88B5FE4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57F6F04-76A7-4674-B48C-86896E9D24AE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Milan, Italy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1CC482-7D54-4142-B7D5-F91D12D5B04E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3F86CAB5-0BF5-4F08-B9D7-636182E4EA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588729-EF46-4B53-BF14-910CED0D1E4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62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94" r:id="rId1"/>
    <p:sldLayoutId id="2147484695" r:id="rId2"/>
    <p:sldLayoutId id="2147484696" r:id="rId3"/>
    <p:sldLayoutId id="2147484697" r:id="rId4"/>
    <p:sldLayoutId id="2147484698" r:id="rId5"/>
    <p:sldLayoutId id="2147484699" r:id="rId6"/>
    <p:sldLayoutId id="2147484700" r:id="rId7"/>
    <p:sldLayoutId id="2147484701" r:id="rId8"/>
    <p:sldLayoutId id="2147484702" r:id="rId9"/>
    <p:sldLayoutId id="2147484703" r:id="rId10"/>
    <p:sldLayoutId id="2147484704" r:id="rId11"/>
    <p:sldLayoutId id="2147484705" r:id="rId12"/>
    <p:sldLayoutId id="2147484706" r:id="rId13"/>
    <p:sldLayoutId id="2147484707" r:id="rId14"/>
    <p:sldLayoutId id="2147484708" r:id="rId15"/>
    <p:sldLayoutId id="2147484709" r:id="rId16"/>
    <p:sldLayoutId id="2147484710" r:id="rId17"/>
    <p:sldLayoutId id="2147484711" r:id="rId18"/>
    <p:sldLayoutId id="2147484712" r:id="rId19"/>
    <p:sldLayoutId id="2147484240" r:id="rId20"/>
    <p:sldLayoutId id="2147484241" r:id="rId21"/>
    <p:sldLayoutId id="2147484474" r:id="rId22"/>
    <p:sldLayoutId id="2147484245" r:id="rId23"/>
    <p:sldLayoutId id="2147484247" r:id="rId24"/>
    <p:sldLayoutId id="2147484603" r:id="rId25"/>
    <p:sldLayoutId id="2147484645" r:id="rId26"/>
    <p:sldLayoutId id="2147484646" r:id="rId27"/>
    <p:sldLayoutId id="2147484647" r:id="rId28"/>
    <p:sldLayoutId id="2147484683" r:id="rId29"/>
    <p:sldLayoutId id="2147484685" r:id="rId30"/>
    <p:sldLayoutId id="2147484687" r:id="rId31"/>
    <p:sldLayoutId id="2147484256" r:id="rId32"/>
    <p:sldLayoutId id="2147484585" r:id="rId33"/>
    <p:sldLayoutId id="2147484692" r:id="rId34"/>
    <p:sldLayoutId id="214748426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3737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64" r:id="rId1"/>
    <p:sldLayoutId id="2147484580" r:id="rId2"/>
    <p:sldLayoutId id="2147484648" r:id="rId3"/>
    <p:sldLayoutId id="2147484649" r:id="rId4"/>
    <p:sldLayoutId id="2147484650" r:id="rId5"/>
    <p:sldLayoutId id="2147484651" r:id="rId6"/>
    <p:sldLayoutId id="2147484652" r:id="rId7"/>
    <p:sldLayoutId id="2147484653" r:id="rId8"/>
    <p:sldLayoutId id="2147484654" r:id="rId9"/>
    <p:sldLayoutId id="2147484655" r:id="rId10"/>
    <p:sldLayoutId id="2147484656" r:id="rId11"/>
    <p:sldLayoutId id="2147484657" r:id="rId12"/>
    <p:sldLayoutId id="2147484658" r:id="rId13"/>
    <p:sldLayoutId id="2147484659" r:id="rId14"/>
    <p:sldLayoutId id="2147484660" r:id="rId15"/>
    <p:sldLayoutId id="2147484661" r:id="rId16"/>
    <p:sldLayoutId id="2147484662" r:id="rId17"/>
    <p:sldLayoutId id="2147484663" r:id="rId18"/>
    <p:sldLayoutId id="2147484577" r:id="rId19"/>
    <p:sldLayoutId id="2147484673" r:id="rId20"/>
    <p:sldLayoutId id="2147484674" r:id="rId21"/>
    <p:sldLayoutId id="2147484675" r:id="rId22"/>
    <p:sldLayoutId id="2147484676" r:id="rId23"/>
    <p:sldLayoutId id="2147484677" r:id="rId24"/>
    <p:sldLayoutId id="2147484679" r:id="rId25"/>
    <p:sldLayoutId id="2147484680" r:id="rId26"/>
    <p:sldLayoutId id="2147484681" r:id="rId27"/>
    <p:sldLayoutId id="2147484682" r:id="rId28"/>
    <p:sldLayoutId id="2147484249" r:id="rId29"/>
    <p:sldLayoutId id="2147484582" r:id="rId30"/>
    <p:sldLayoutId id="2147484584" r:id="rId31"/>
    <p:sldLayoutId id="2147484689" r:id="rId32"/>
    <p:sldLayoutId id="2147484691" r:id="rId33"/>
    <p:sldLayoutId id="2147484299" r:id="rId34"/>
    <p:sldLayoutId id="214748469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hyperlink" Target="https://github.com/Azure/azure-functions-templates" TargetMode="External"/><Relationship Id="rId7" Type="http://schemas.openxmlformats.org/officeDocument/2006/relationships/image" Target="../media/image32.png"/><Relationship Id="rId2" Type="http://schemas.openxmlformats.org/officeDocument/2006/relationships/hyperlink" Target="https://github.com/Azure/azure-functions-host" TargetMode="External"/><Relationship Id="rId1" Type="http://schemas.openxmlformats.org/officeDocument/2006/relationships/slideLayout" Target="../slideLayouts/slideLayout55.xml"/><Relationship Id="rId6" Type="http://schemas.openxmlformats.org/officeDocument/2006/relationships/hyperlink" Target="https://github.com/Azure/azure-functions-ux" TargetMode="External"/><Relationship Id="rId5" Type="http://schemas.openxmlformats.org/officeDocument/2006/relationships/hyperlink" Target="https://github.com/Azure/azure-webjobs-sdk" TargetMode="External"/><Relationship Id="rId4" Type="http://schemas.openxmlformats.org/officeDocument/2006/relationships/hyperlink" Target="https://github.com/Azure/azure-functions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cosmos-db/query-cheat-sheet" TargetMode="External"/><Relationship Id="rId7" Type="http://schemas.openxmlformats.org/officeDocument/2006/relationships/hyperlink" Target="https://github.com/hassanarteaga/MSIgniteResources&#8203;" TargetMode="External"/><Relationship Id="rId2" Type="http://schemas.openxmlformats.org/officeDocument/2006/relationships/hyperlink" Target="http://cosmosdb.com" TargetMode="External"/><Relationship Id="rId1" Type="http://schemas.openxmlformats.org/officeDocument/2006/relationships/slideLayout" Target="../slideLayouts/slideLayout55.xml"/><Relationship Id="rId6" Type="http://schemas.openxmlformats.org/officeDocument/2006/relationships/hyperlink" Target="https://docs.microsoft.com/en-us/azure/cosmos-db/modeling-data" TargetMode="External"/><Relationship Id="rId5" Type="http://schemas.openxmlformats.org/officeDocument/2006/relationships/hyperlink" Target="https://www.documentdb.com/capacityplanner" TargetMode="External"/><Relationship Id="rId4" Type="http://schemas.openxmlformats.org/officeDocument/2006/relationships/hyperlink" Target="http://aka.ms/cosmos-db-migrationtoo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ssanarteaga/MSIgnite2019Demo3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ssanarteaga/MSIgnite2019Demo4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4.png"/><Relationship Id="rId7" Type="http://schemas.openxmlformats.org/officeDocument/2006/relationships/image" Target="../media/image59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58.pn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azure.microsoft.com/en-us/pricing/details/functions/" TargetMode="External"/><Relationship Id="rId1" Type="http://schemas.openxmlformats.org/officeDocument/2006/relationships/slideLayout" Target="../slideLayouts/slideLayout5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661619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F9FBC-1B25-CA4D-A5A8-07AB5B915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Elementos en una Function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C0686349-02B1-7E4B-9CCF-61DB709C6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651" y="3698142"/>
            <a:ext cx="774700" cy="774700"/>
          </a:xfrm>
          <a:prstGeom prst="rect">
            <a:avLst/>
          </a:prstGeom>
        </p:spPr>
      </p:pic>
      <p:pic>
        <p:nvPicPr>
          <p:cNvPr id="7" name="Picture 6" descr="A stop sign&#10;&#10;Description automatically generated">
            <a:extLst>
              <a:ext uri="{FF2B5EF4-FFF2-40B4-BE49-F238E27FC236}">
                <a16:creationId xmlns:a16="http://schemas.microsoft.com/office/drawing/2014/main" id="{6042EE24-487F-1949-852F-C0E018B29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6585" y="3698142"/>
            <a:ext cx="774700" cy="774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E7985D-D257-F24D-AFE8-52DD0AF61EDE}"/>
              </a:ext>
            </a:extLst>
          </p:cNvPr>
          <p:cNvSpPr txBox="1"/>
          <p:nvPr/>
        </p:nvSpPr>
        <p:spPr>
          <a:xfrm>
            <a:off x="4028818" y="4165065"/>
            <a:ext cx="71692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/>
              <a:t>Trigger</a:t>
            </a:r>
            <a:endParaRPr lang="es-ES_tradnl" sz="200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01AB20-5860-8749-A044-FF59FB8AC27E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2971285" y="4085492"/>
            <a:ext cx="2737366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1384C91-B0DC-724F-90FD-C146F3A1129E}"/>
              </a:ext>
            </a:extLst>
          </p:cNvPr>
          <p:cNvSpPr txBox="1"/>
          <p:nvPr/>
        </p:nvSpPr>
        <p:spPr>
          <a:xfrm>
            <a:off x="1925229" y="4552415"/>
            <a:ext cx="131741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Blob Storage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D07D47-DB7E-B246-9AE3-CE13344859E4}"/>
              </a:ext>
            </a:extLst>
          </p:cNvPr>
          <p:cNvSpPr txBox="1"/>
          <p:nvPr/>
        </p:nvSpPr>
        <p:spPr>
          <a:xfrm>
            <a:off x="5639945" y="4552415"/>
            <a:ext cx="91210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/>
              <a:t>Function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2343E7-7F06-844F-9909-5E791A399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650" y="2132455"/>
            <a:ext cx="774700" cy="774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ECD5D1-6C0B-6541-9DC0-7999CFE63D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6017" y="3737929"/>
            <a:ext cx="774700" cy="7747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47C41C8-810F-7242-9701-3C28E146C160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6483351" y="4085492"/>
            <a:ext cx="1962666" cy="39787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5CB8559-92FA-9844-9BE4-B0C16949B3AB}"/>
              </a:ext>
            </a:extLst>
          </p:cNvPr>
          <p:cNvCxnSpPr>
            <a:cxnSpLocks/>
            <a:stCxn id="5" idx="0"/>
            <a:endCxn id="14" idx="2"/>
          </p:cNvCxnSpPr>
          <p:nvPr/>
        </p:nvCxnSpPr>
        <p:spPr>
          <a:xfrm flipH="1" flipV="1">
            <a:off x="6096000" y="2907155"/>
            <a:ext cx="1" cy="790987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A3D1A17-AEE5-5540-A87E-78E12FC25717}"/>
              </a:ext>
            </a:extLst>
          </p:cNvPr>
          <p:cNvSpPr txBox="1"/>
          <p:nvPr/>
        </p:nvSpPr>
        <p:spPr>
          <a:xfrm>
            <a:off x="6295068" y="3164984"/>
            <a:ext cx="138980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/>
              <a:t>Binding input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51122C-605B-C246-8FC1-E92FC1D89E49}"/>
              </a:ext>
            </a:extLst>
          </p:cNvPr>
          <p:cNvSpPr txBox="1"/>
          <p:nvPr/>
        </p:nvSpPr>
        <p:spPr>
          <a:xfrm>
            <a:off x="6803722" y="3737929"/>
            <a:ext cx="155170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/>
              <a:t>Binding output</a:t>
            </a:r>
          </a:p>
        </p:txBody>
      </p:sp>
    </p:spTree>
    <p:extLst>
      <p:ext uri="{BB962C8B-B14F-4D97-AF65-F5344CB8AC3E}">
        <p14:creationId xmlns:p14="http://schemas.microsoft.com/office/powerpoint/2010/main" val="112620796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14EAE-0772-8044-A362-68C97F205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El desarrollo de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A5EDF-E0C1-174E-8448-4BC0819D31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982081"/>
          </a:xfrm>
        </p:spPr>
        <p:txBody>
          <a:bodyPr/>
          <a:lstStyle/>
          <a:p>
            <a:r>
              <a:rPr lang="es-ES_tradnl"/>
              <a:t>Cuando trabajas con </a:t>
            </a:r>
            <a:r>
              <a:rPr lang="es-ES_tradnl" b="1" err="1"/>
              <a:t>Azure</a:t>
            </a:r>
            <a:r>
              <a:rPr lang="es-ES_tradnl" b="1"/>
              <a:t> </a:t>
            </a:r>
            <a:r>
              <a:rPr lang="es-ES_tradnl" b="1" err="1"/>
              <a:t>Functions</a:t>
            </a:r>
            <a:r>
              <a:rPr lang="es-ES_tradnl"/>
              <a:t> tienes tres formas de trabajar.</a:t>
            </a:r>
          </a:p>
          <a:p>
            <a:r>
              <a:rPr lang="es-ES_tradnl"/>
              <a:t>Portal de </a:t>
            </a:r>
            <a:r>
              <a:rPr lang="es-ES_tradnl" b="1" err="1"/>
              <a:t>Azure</a:t>
            </a:r>
            <a:endParaRPr lang="es-ES_tradnl" b="1"/>
          </a:p>
          <a:p>
            <a:r>
              <a:rPr lang="es-ES_tradnl"/>
              <a:t>Las herramientas de líneas de comandos</a:t>
            </a:r>
          </a:p>
          <a:p>
            <a:r>
              <a:rPr lang="es-ES_tradnl" b="1"/>
              <a:t>Visual Studio </a:t>
            </a:r>
            <a:r>
              <a:rPr lang="es-ES_tradnl"/>
              <a:t>¡Por supuesto!</a:t>
            </a:r>
          </a:p>
        </p:txBody>
      </p:sp>
    </p:spTree>
    <p:extLst>
      <p:ext uri="{BB962C8B-B14F-4D97-AF65-F5344CB8AC3E}">
        <p14:creationId xmlns:p14="http://schemas.microsoft.com/office/powerpoint/2010/main" val="143157069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22BD2-DBF7-BA4F-8F83-DA25B4D6B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Microsoft       Open Source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ED2DE8-CB5B-F94A-95A6-D8F8576B24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493538"/>
          </a:xfrm>
        </p:spPr>
        <p:txBody>
          <a:bodyPr/>
          <a:lstStyle/>
          <a:p>
            <a:r>
              <a:rPr lang="en-US"/>
              <a:t>Azure Functions Runtime</a:t>
            </a:r>
          </a:p>
          <a:p>
            <a:pPr lvl="1"/>
            <a:r>
              <a:rPr lang="en-US">
                <a:hlinkClick r:id="rId2"/>
              </a:rPr>
              <a:t>https://github.com/Azure/azure-functions-host</a:t>
            </a:r>
            <a:endParaRPr lang="en-US"/>
          </a:p>
          <a:p>
            <a:r>
              <a:rPr lang="en-US"/>
              <a:t>Azure Functions Templates</a:t>
            </a:r>
          </a:p>
          <a:p>
            <a:pPr lvl="1"/>
            <a:r>
              <a:rPr lang="en-US">
                <a:hlinkClick r:id="rId3"/>
              </a:rPr>
              <a:t>https://github.com/Azure/azure-functions-templates</a:t>
            </a:r>
            <a:endParaRPr lang="en-US"/>
          </a:p>
          <a:p>
            <a:r>
              <a:rPr lang="en-US" err="1"/>
              <a:t>Documentación</a:t>
            </a:r>
            <a:r>
              <a:rPr lang="en-US"/>
              <a:t> Azure Functions</a:t>
            </a:r>
          </a:p>
          <a:p>
            <a:pPr lvl="1"/>
            <a:r>
              <a:rPr lang="en-US">
                <a:hlinkClick r:id="rId4"/>
              </a:rPr>
              <a:t>https://github.com/Azure/azure-functions</a:t>
            </a:r>
            <a:endParaRPr lang="en-US"/>
          </a:p>
          <a:p>
            <a:r>
              <a:rPr lang="en-US"/>
              <a:t>Core Azure Functions Runtime y bindings</a:t>
            </a:r>
          </a:p>
          <a:p>
            <a:pPr lvl="1"/>
            <a:r>
              <a:rPr lang="en-US">
                <a:hlinkClick r:id="rId5"/>
              </a:rPr>
              <a:t>https://github.com/Azure/azure-webjobs-sdk</a:t>
            </a:r>
            <a:endParaRPr lang="en-US"/>
          </a:p>
          <a:p>
            <a:r>
              <a:rPr lang="en-US"/>
              <a:t>Portal</a:t>
            </a:r>
          </a:p>
          <a:p>
            <a:pPr lvl="1"/>
            <a:r>
              <a:rPr lang="en-US">
                <a:hlinkClick r:id="rId6"/>
              </a:rPr>
              <a:t>https://github.com/Azure/azure-functions-ux</a:t>
            </a:r>
            <a:endParaRPr lang="en-US"/>
          </a:p>
        </p:txBody>
      </p:sp>
      <p:pic>
        <p:nvPicPr>
          <p:cNvPr id="5" name="Graphic 4" descr="Heart">
            <a:extLst>
              <a:ext uri="{FF2B5EF4-FFF2-40B4-BE49-F238E27FC236}">
                <a16:creationId xmlns:a16="http://schemas.microsoft.com/office/drawing/2014/main" id="{91B3EBC4-6A6B-9A43-996B-5E559E1ECE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66295" y="342795"/>
            <a:ext cx="782808" cy="78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0022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5216" y="2645425"/>
            <a:ext cx="9144000" cy="886397"/>
          </a:xfrm>
        </p:spPr>
        <p:txBody>
          <a:bodyPr/>
          <a:lstStyle/>
          <a:p>
            <a:r>
              <a:rPr lang="en-US"/>
              <a:t>Demo 1</a:t>
            </a:r>
            <a:br>
              <a:rPr lang="en-US"/>
            </a:br>
            <a:r>
              <a:rPr lang="en-US" sz="2800"/>
              <a:t>Azure Functions + Cognitive Services + Xamarin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9144000" cy="307777"/>
          </a:xfrm>
        </p:spPr>
        <p:txBody>
          <a:bodyPr/>
          <a:lstStyle/>
          <a:p>
            <a:r>
              <a:rPr lang="en-US"/>
              <a:t>José </a:t>
            </a:r>
            <a:r>
              <a:rPr lang="en-US" err="1"/>
              <a:t>Saturnino</a:t>
            </a:r>
            <a:r>
              <a:rPr lang="en-US"/>
              <a:t> Pimentel Juárez</a:t>
            </a:r>
          </a:p>
        </p:txBody>
      </p:sp>
    </p:spTree>
    <p:extLst>
      <p:ext uri="{BB962C8B-B14F-4D97-AF65-F5344CB8AC3E}">
        <p14:creationId xmlns:p14="http://schemas.microsoft.com/office/powerpoint/2010/main" val="203203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5A1FD2CC-0075-BC43-9918-C3D153B3D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900" y="3432175"/>
            <a:ext cx="774700" cy="774700"/>
          </a:xfrm>
          <a:prstGeom prst="rect">
            <a:avLst/>
          </a:prstGeom>
        </p:spPr>
      </p:pic>
      <p:pic>
        <p:nvPicPr>
          <p:cNvPr id="5" name="Picture 4" descr="A stop sign&#10;&#10;Description automatically generated">
            <a:extLst>
              <a:ext uri="{FF2B5EF4-FFF2-40B4-BE49-F238E27FC236}">
                <a16:creationId xmlns:a16="http://schemas.microsoft.com/office/drawing/2014/main" id="{F323C1E8-63FD-2A48-8B10-3E5B8EC9E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724" y="3432175"/>
            <a:ext cx="774700" cy="774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80AC73-2BB2-F146-B1FA-20F66DBEFDE9}"/>
              </a:ext>
            </a:extLst>
          </p:cNvPr>
          <p:cNvSpPr txBox="1"/>
          <p:nvPr/>
        </p:nvSpPr>
        <p:spPr>
          <a:xfrm>
            <a:off x="2928784" y="3899098"/>
            <a:ext cx="71692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/>
              <a:t>Trigger</a:t>
            </a:r>
            <a:endParaRPr lang="es-ES_tradnl" sz="200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FA7528-6B49-C642-815F-4D3376F7F1EE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2397424" y="3819525"/>
            <a:ext cx="1882476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1F9A833-55B4-5E4A-9C42-A8A05234B9B3}"/>
              </a:ext>
            </a:extLst>
          </p:cNvPr>
          <p:cNvSpPr txBox="1"/>
          <p:nvPr/>
        </p:nvSpPr>
        <p:spPr>
          <a:xfrm>
            <a:off x="1351368" y="4286448"/>
            <a:ext cx="131741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Blob Storage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0C478-CDAF-1F43-BC3E-08B25B64E869}"/>
              </a:ext>
            </a:extLst>
          </p:cNvPr>
          <p:cNvSpPr txBox="1"/>
          <p:nvPr/>
        </p:nvSpPr>
        <p:spPr>
          <a:xfrm>
            <a:off x="4254410" y="4206875"/>
            <a:ext cx="91210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Function</a:t>
            </a:r>
          </a:p>
        </p:txBody>
      </p:sp>
      <p:pic>
        <p:nvPicPr>
          <p:cNvPr id="11" name="Graphic 10" descr="Eye">
            <a:extLst>
              <a:ext uri="{FF2B5EF4-FFF2-40B4-BE49-F238E27FC236}">
                <a16:creationId xmlns:a16="http://schemas.microsoft.com/office/drawing/2014/main" id="{611C8A33-A1AD-814B-9EA2-9AB55C7F0C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5788" y="1514477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F984CF-4A96-2848-A455-06BCF7273BE0}"/>
              </a:ext>
            </a:extLst>
          </p:cNvPr>
          <p:cNvSpPr txBox="1"/>
          <p:nvPr/>
        </p:nvSpPr>
        <p:spPr>
          <a:xfrm>
            <a:off x="5423865" y="2363889"/>
            <a:ext cx="173970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20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Computer</a:t>
            </a:r>
            <a:r>
              <a:rPr lang="es-ES_tradnl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Vision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C690292-820C-6C46-B5ED-DEF44411E503}"/>
              </a:ext>
            </a:extLst>
          </p:cNvPr>
          <p:cNvCxnSpPr>
            <a:cxnSpLocks/>
            <a:stCxn id="11" idx="1"/>
            <a:endCxn id="4" idx="0"/>
          </p:cNvCxnSpPr>
          <p:nvPr/>
        </p:nvCxnSpPr>
        <p:spPr>
          <a:xfrm flipH="1">
            <a:off x="4667250" y="1971677"/>
            <a:ext cx="998538" cy="146049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95733F71-39B4-734E-9953-F6AC4517DC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6350" y="3432175"/>
            <a:ext cx="774700" cy="7747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B02B72B-9A55-D747-A537-82448EA87B3D}"/>
              </a:ext>
            </a:extLst>
          </p:cNvPr>
          <p:cNvSpPr txBox="1"/>
          <p:nvPr/>
        </p:nvSpPr>
        <p:spPr>
          <a:xfrm>
            <a:off x="6143862" y="4206875"/>
            <a:ext cx="139993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20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Table</a:t>
            </a:r>
            <a:r>
              <a:rPr lang="es-ES_tradnl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Storage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FBFDBB2-3C38-F047-B051-50DCD38251C0}"/>
              </a:ext>
            </a:extLst>
          </p:cNvPr>
          <p:cNvCxnSpPr>
            <a:stCxn id="4" idx="3"/>
            <a:endCxn id="22" idx="1"/>
          </p:cNvCxnSpPr>
          <p:nvPr/>
        </p:nvCxnSpPr>
        <p:spPr>
          <a:xfrm>
            <a:off x="5054600" y="3819525"/>
            <a:ext cx="137175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c 28" descr="Smart Phone">
            <a:extLst>
              <a:ext uri="{FF2B5EF4-FFF2-40B4-BE49-F238E27FC236}">
                <a16:creationId xmlns:a16="http://schemas.microsoft.com/office/drawing/2014/main" id="{B879884B-58B3-3A4D-8509-257A8828BD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52874" y="1757266"/>
            <a:ext cx="914400" cy="914400"/>
          </a:xfrm>
          <a:prstGeom prst="rect">
            <a:avLst/>
          </a:prstGeom>
        </p:spPr>
      </p:pic>
      <p:pic>
        <p:nvPicPr>
          <p:cNvPr id="33" name="Picture 32" descr="A close up of a sign&#10;&#10;Description automatically generated">
            <a:extLst>
              <a:ext uri="{FF2B5EF4-FFF2-40B4-BE49-F238E27FC236}">
                <a16:creationId xmlns:a16="http://schemas.microsoft.com/office/drawing/2014/main" id="{48D6D32C-C72C-FB4D-9C50-EB2AB5B40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219" y="3429000"/>
            <a:ext cx="774700" cy="7747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8AEDB42-1885-B542-903E-71A837149CA5}"/>
              </a:ext>
            </a:extLst>
          </p:cNvPr>
          <p:cNvSpPr txBox="1"/>
          <p:nvPr/>
        </p:nvSpPr>
        <p:spPr>
          <a:xfrm>
            <a:off x="8516729" y="4203700"/>
            <a:ext cx="91210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Function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00C137E-CD35-424F-85AD-A6251A3726EF}"/>
              </a:ext>
            </a:extLst>
          </p:cNvPr>
          <p:cNvCxnSpPr>
            <a:stCxn id="22" idx="3"/>
            <a:endCxn id="33" idx="1"/>
          </p:cNvCxnSpPr>
          <p:nvPr/>
        </p:nvCxnSpPr>
        <p:spPr>
          <a:xfrm flipV="1">
            <a:off x="7201050" y="3816350"/>
            <a:ext cx="1341169" cy="3175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29FDE0C-A1D6-104B-8145-91ADF4DCD5D6}"/>
              </a:ext>
            </a:extLst>
          </p:cNvPr>
          <p:cNvCxnSpPr>
            <a:stCxn id="29" idx="2"/>
            <a:endCxn id="5" idx="0"/>
          </p:cNvCxnSpPr>
          <p:nvPr/>
        </p:nvCxnSpPr>
        <p:spPr>
          <a:xfrm>
            <a:off x="2010074" y="2671666"/>
            <a:ext cx="0" cy="760509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 descr="Smart Phone">
            <a:extLst>
              <a:ext uri="{FF2B5EF4-FFF2-40B4-BE49-F238E27FC236}">
                <a16:creationId xmlns:a16="http://schemas.microsoft.com/office/drawing/2014/main" id="{FAB3F402-540A-ED40-9115-4B39F9A475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27260" y="3352998"/>
            <a:ext cx="914400" cy="914400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E738C9E-4421-1441-990B-C0556F8ABFBF}"/>
              </a:ext>
            </a:extLst>
          </p:cNvPr>
          <p:cNvCxnSpPr>
            <a:stCxn id="33" idx="3"/>
            <a:endCxn id="39" idx="1"/>
          </p:cNvCxnSpPr>
          <p:nvPr/>
        </p:nvCxnSpPr>
        <p:spPr>
          <a:xfrm flipV="1">
            <a:off x="9316919" y="3810198"/>
            <a:ext cx="1110341" cy="6152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394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8A1E48-C74E-4B7C-95F4-2342DAC96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698002"/>
            <a:ext cx="5439451" cy="1107996"/>
          </a:xfrm>
        </p:spPr>
        <p:txBody>
          <a:bodyPr/>
          <a:lstStyle/>
          <a:p>
            <a:r>
              <a:rPr lang="en-US">
                <a:cs typeface="Segoe UI Semilight"/>
              </a:rPr>
              <a:t>Por </a:t>
            </a:r>
            <a:r>
              <a:rPr lang="en-US" err="1">
                <a:cs typeface="Segoe UI Semilight"/>
              </a:rPr>
              <a:t>qué</a:t>
            </a:r>
            <a:r>
              <a:rPr lang="en-US">
                <a:cs typeface="Segoe UI Semilight"/>
              </a:rPr>
              <a:t> COSMOS DB ?</a:t>
            </a:r>
            <a:endParaRPr lang="en-US"/>
          </a:p>
        </p:txBody>
      </p:sp>
      <p:pic>
        <p:nvPicPr>
          <p:cNvPr id="4" name="Picture 5" descr="A picture containing vector graphics&#10;&#10;Description generated with very high confidence">
            <a:extLst>
              <a:ext uri="{FF2B5EF4-FFF2-40B4-BE49-F238E27FC236}">
                <a16:creationId xmlns:a16="http://schemas.microsoft.com/office/drawing/2014/main" id="{75A3300B-FF98-4204-AE7E-6A6F63138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606" y="1429871"/>
            <a:ext cx="3639670" cy="363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3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 descr="A close up of a map&#10;&#10;Description generated with high confidence">
            <a:extLst>
              <a:ext uri="{FF2B5EF4-FFF2-40B4-BE49-F238E27FC236}">
                <a16:creationId xmlns:a16="http://schemas.microsoft.com/office/drawing/2014/main" id="{CDD86D80-5890-48A9-9E83-A750762A2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96" y="356459"/>
            <a:ext cx="10845051" cy="610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71550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8A1E48-C74E-4B7C-95F4-2342DAC96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671" y="775500"/>
            <a:ext cx="4161981" cy="553998"/>
          </a:xfrm>
        </p:spPr>
        <p:txBody>
          <a:bodyPr/>
          <a:lstStyle/>
          <a:p>
            <a:r>
              <a:rPr lang="en-US" err="1">
                <a:cs typeface="Segoe UI Semilight"/>
              </a:rPr>
              <a:t>Algo</a:t>
            </a:r>
            <a:r>
              <a:rPr lang="en-US">
                <a:cs typeface="Segoe UI Semilight"/>
              </a:rPr>
              <a:t> </a:t>
            </a:r>
            <a:r>
              <a:rPr lang="en-US" err="1">
                <a:cs typeface="Segoe UI Semilight"/>
              </a:rPr>
              <a:t>más</a:t>
            </a:r>
            <a:r>
              <a:rPr lang="en-US">
                <a:cs typeface="Segoe UI Semilight"/>
              </a:rPr>
              <a:t> ?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45023B-E2E3-4316-96A3-99600FB5E6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7671" y="1854658"/>
            <a:ext cx="4812366" cy="3200876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err="1">
                <a:cs typeface="Segoe UI Semilight"/>
              </a:rPr>
              <a:t>Arquitecturas</a:t>
            </a:r>
            <a:r>
              <a:rPr lang="en-US">
                <a:cs typeface="Segoe UI Semilight"/>
              </a:rPr>
              <a:t> de Alta </a:t>
            </a:r>
            <a:r>
              <a:rPr lang="en-US" err="1">
                <a:cs typeface="Segoe UI Semilight"/>
              </a:rPr>
              <a:t>Disponibilidad</a:t>
            </a:r>
            <a:r>
              <a:rPr lang="en-US">
                <a:cs typeface="Segoe UI Semilight"/>
              </a:rPr>
              <a:t>.</a:t>
            </a:r>
            <a:endParaRPr lang="en-US"/>
          </a:p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err="1">
                <a:cs typeface="Segoe UI Semilight"/>
              </a:rPr>
              <a:t>Replicación</a:t>
            </a:r>
            <a:r>
              <a:rPr lang="en-US">
                <a:cs typeface="Segoe UI Semilight"/>
              </a:rPr>
              <a:t> y </a:t>
            </a:r>
            <a:r>
              <a:rPr lang="en-US" err="1">
                <a:cs typeface="Segoe UI Semilight"/>
              </a:rPr>
              <a:t>Conmutación</a:t>
            </a:r>
            <a:r>
              <a:rPr lang="en-US">
                <a:cs typeface="Segoe UI Semilight"/>
              </a:rPr>
              <a:t>.</a:t>
            </a:r>
            <a:endParaRPr lang="en-US"/>
          </a:p>
          <a:p>
            <a:pPr marL="342900" indent="-342900">
              <a:buFont typeface="Arial" panose="05000000000000000000" pitchFamily="2" charset="2"/>
              <a:buChar char="•"/>
            </a:pPr>
            <a:r>
              <a:rPr lang="en-US">
                <a:cs typeface="Segoe UI Semilight"/>
              </a:rPr>
              <a:t>Administración </a:t>
            </a:r>
            <a:r>
              <a:rPr lang="en-US" err="1">
                <a:cs typeface="Segoe UI Semilight"/>
              </a:rPr>
              <a:t>automática</a:t>
            </a:r>
            <a:r>
              <a:rPr lang="en-US">
                <a:cs typeface="Segoe UI Semilight"/>
              </a:rPr>
              <a:t> de </a:t>
            </a:r>
            <a:r>
              <a:rPr lang="en-US" err="1">
                <a:cs typeface="Segoe UI Semilight"/>
              </a:rPr>
              <a:t>índices</a:t>
            </a:r>
            <a:r>
              <a:rPr lang="en-US">
                <a:cs typeface="Segoe UI Semilight"/>
              </a:rPr>
              <a:t>.</a:t>
            </a:r>
            <a:endParaRPr lang="en-US" err="1"/>
          </a:p>
          <a:p>
            <a:pPr marL="342900" indent="-342900">
              <a:buFont typeface="Arial" panose="05000000000000000000" pitchFamily="2" charset="2"/>
              <a:buChar char="•"/>
            </a:pPr>
            <a:r>
              <a:rPr lang="en-US">
                <a:cs typeface="Segoe UI Semilight"/>
              </a:rPr>
              <a:t>Seguridad.</a:t>
            </a:r>
            <a:endParaRPr lang="en-US"/>
          </a:p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err="1">
                <a:cs typeface="Segoe UI Semilight"/>
              </a:rPr>
              <a:t>Datos</a:t>
            </a:r>
            <a:r>
              <a:rPr lang="en-US">
                <a:cs typeface="Segoe UI Semilight"/>
              </a:rPr>
              <a:t> con </a:t>
            </a:r>
            <a:r>
              <a:rPr lang="en-US" err="1">
                <a:cs typeface="Segoe UI Semilight"/>
              </a:rPr>
              <a:t>Expiración</a:t>
            </a:r>
            <a:r>
              <a:rPr lang="en-US">
                <a:cs typeface="Segoe UI Semilight"/>
              </a:rPr>
              <a:t> </a:t>
            </a:r>
            <a:r>
              <a:rPr lang="en-US" err="1">
                <a:cs typeface="Segoe UI Semilight"/>
              </a:rPr>
              <a:t>Automática</a:t>
            </a:r>
            <a:r>
              <a:rPr lang="en-US">
                <a:cs typeface="Segoe UI Semilight"/>
              </a:rPr>
              <a:t>.</a:t>
            </a:r>
          </a:p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err="1">
                <a:cs typeface="Segoe UI Semilight"/>
              </a:rPr>
              <a:t>Asignar</a:t>
            </a:r>
            <a:r>
              <a:rPr lang="en-US">
                <a:cs typeface="Segoe UI Semilight"/>
              </a:rPr>
              <a:t> </a:t>
            </a:r>
            <a:r>
              <a:rPr lang="en-US" err="1">
                <a:cs typeface="Segoe UI Semilight"/>
              </a:rPr>
              <a:t>recursos</a:t>
            </a:r>
            <a:r>
              <a:rPr lang="en-US">
                <a:cs typeface="Segoe UI Semilight"/>
              </a:rPr>
              <a:t> </a:t>
            </a:r>
            <a:r>
              <a:rPr lang="en-US" err="1">
                <a:cs typeface="Segoe UI Semilight"/>
              </a:rPr>
              <a:t>según</a:t>
            </a:r>
            <a:r>
              <a:rPr lang="en-US">
                <a:cs typeface="Segoe UI Semilight"/>
              </a:rPr>
              <a:t> </a:t>
            </a:r>
            <a:r>
              <a:rPr lang="en-US" err="1">
                <a:cs typeface="Segoe UI Semilight"/>
              </a:rPr>
              <a:t>demanda</a:t>
            </a:r>
            <a:r>
              <a:rPr lang="en-US">
                <a:cs typeface="Segoe UI Semilight"/>
              </a:rPr>
              <a:t>. </a:t>
            </a:r>
            <a:endParaRPr lang="en-US"/>
          </a:p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err="1">
                <a:cs typeface="Segoe UI"/>
              </a:rPr>
              <a:t>Preparada</a:t>
            </a:r>
            <a:r>
              <a:rPr lang="en-US">
                <a:cs typeface="Segoe UI"/>
              </a:rPr>
              <a:t> para </a:t>
            </a:r>
            <a:r>
              <a:rPr lang="en-US" err="1">
                <a:cs typeface="Segoe UI"/>
              </a:rPr>
              <a:t>análisis</a:t>
            </a:r>
            <a:r>
              <a:rPr lang="en-US">
                <a:cs typeface="Segoe UI"/>
              </a:rPr>
              <a:t>. </a:t>
            </a:r>
            <a:endParaRPr lang="en-US" err="1"/>
          </a:p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err="1">
                <a:cs typeface="Segoe UI"/>
              </a:rPr>
              <a:t>Fácil</a:t>
            </a:r>
            <a:r>
              <a:rPr lang="en-US">
                <a:cs typeface="Segoe UI"/>
              </a:rPr>
              <a:t> </a:t>
            </a:r>
            <a:r>
              <a:rPr lang="en-US" err="1">
                <a:cs typeface="Segoe UI"/>
              </a:rPr>
              <a:t>integración</a:t>
            </a:r>
            <a:r>
              <a:rPr lang="en-US">
                <a:cs typeface="Segoe UI"/>
              </a:rPr>
              <a:t> con </a:t>
            </a:r>
            <a:r>
              <a:rPr lang="en-US" err="1">
                <a:cs typeface="Segoe UI"/>
              </a:rPr>
              <a:t>arquitecturas</a:t>
            </a:r>
            <a:r>
              <a:rPr lang="en-US">
                <a:cs typeface="Segoe UI"/>
              </a:rPr>
              <a:t> </a:t>
            </a:r>
            <a:r>
              <a:rPr lang="en-US" err="1">
                <a:cs typeface="Segoe UI"/>
              </a:rPr>
              <a:t>orientadas</a:t>
            </a:r>
            <a:r>
              <a:rPr lang="en-US">
                <a:cs typeface="Segoe UI"/>
              </a:rPr>
              <a:t> a </a:t>
            </a:r>
            <a:r>
              <a:rPr lang="en-US" err="1">
                <a:cs typeface="Segoe UI"/>
              </a:rPr>
              <a:t>eventos</a:t>
            </a:r>
            <a:r>
              <a:rPr lang="en-US">
                <a:cs typeface="Segoe UI"/>
              </a:rPr>
              <a:t>.</a:t>
            </a:r>
            <a:endParaRPr lang="en-US"/>
          </a:p>
        </p:txBody>
      </p:sp>
      <p:pic>
        <p:nvPicPr>
          <p:cNvPr id="15" name="Picture 1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234BA0C-6DD9-4697-8DFB-AFE499A5D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649" y="679964"/>
            <a:ext cx="4889127" cy="3469808"/>
          </a:xfrm>
          <a:prstGeom prst="rect">
            <a:avLst/>
          </a:prstGeom>
        </p:spPr>
      </p:pic>
      <p:pic>
        <p:nvPicPr>
          <p:cNvPr id="19" name="Picture 19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8EE11D30-47B6-4C9B-9724-E07749542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5047" y="3231787"/>
            <a:ext cx="2743200" cy="3195896"/>
          </a:xfrm>
          <a:prstGeom prst="rect">
            <a:avLst/>
          </a:prstGeom>
        </p:spPr>
      </p:pic>
      <p:pic>
        <p:nvPicPr>
          <p:cNvPr id="25" name="Picture 2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DEC5539-41C7-4364-BBAD-5475F7B0A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4753" y="367822"/>
            <a:ext cx="2743200" cy="1572768"/>
          </a:xfrm>
          <a:prstGeom prst="rect">
            <a:avLst/>
          </a:prstGeom>
        </p:spPr>
      </p:pic>
      <p:pic>
        <p:nvPicPr>
          <p:cNvPr id="21" name="Picture 2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EAB472E-3572-4CCE-B0AB-5EF7951C2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2649" y="4375271"/>
            <a:ext cx="2743200" cy="183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72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>
                <a:cs typeface="Segoe UI"/>
              </a:rPr>
              <a:t>Retos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0008" y="1266282"/>
            <a:ext cx="6412903" cy="307777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000" err="1">
                <a:latin typeface="Segoe UI"/>
                <a:cs typeface="Segoe UI"/>
              </a:rPr>
              <a:t>Unidades</a:t>
            </a:r>
            <a:r>
              <a:rPr lang="en-US" sz="2000">
                <a:latin typeface="Segoe UI"/>
                <a:cs typeface="Segoe UI"/>
              </a:rPr>
              <a:t> de </a:t>
            </a:r>
            <a:r>
              <a:rPr lang="en-US" sz="2000" err="1">
                <a:latin typeface="Segoe UI"/>
                <a:cs typeface="Segoe UI"/>
              </a:rPr>
              <a:t>Solicitud</a:t>
            </a:r>
            <a:r>
              <a:rPr lang="en-US" sz="2000">
                <a:latin typeface="Segoe UI"/>
                <a:cs typeface="Segoe UI"/>
              </a:rPr>
              <a:t> (RU/s)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960C23-C25D-4DC8-B6C3-41977C2EBD5E}"/>
              </a:ext>
            </a:extLst>
          </p:cNvPr>
          <p:cNvSpPr/>
          <p:nvPr/>
        </p:nvSpPr>
        <p:spPr bwMode="auto">
          <a:xfrm>
            <a:off x="7353300" y="1234889"/>
            <a:ext cx="3760694" cy="24832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/>
            <a:endParaRPr lang="en-US" sz="1600">
              <a:solidFill>
                <a:schemeClr val="bg1"/>
              </a:solidFill>
              <a:cs typeface="Segoe UI"/>
            </a:endParaRPr>
          </a:p>
          <a:p>
            <a:pPr algn="l" defTabSz="932472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2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0F73DE21-B1A9-492E-A7C8-C78E9C47A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651" y="1551969"/>
            <a:ext cx="3493994" cy="19667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3A4998-35E2-4A2B-B3AA-CFD37A74DCB5}"/>
              </a:ext>
            </a:extLst>
          </p:cNvPr>
          <p:cNvSpPr txBox="1"/>
          <p:nvPr/>
        </p:nvSpPr>
        <p:spPr>
          <a:xfrm>
            <a:off x="7769599" y="1326216"/>
            <a:ext cx="3796553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1A1A1A"/>
                </a:solidFill>
              </a:rPr>
              <a:t>1 RU = 1 </a:t>
            </a:r>
            <a:r>
              <a:rPr lang="en-US" sz="1200" err="1">
                <a:solidFill>
                  <a:srgbClr val="1A1A1A"/>
                </a:solidFill>
              </a:rPr>
              <a:t>lectura</a:t>
            </a:r>
            <a:r>
              <a:rPr lang="en-US" sz="1200">
                <a:solidFill>
                  <a:srgbClr val="1A1A1A"/>
                </a:solidFill>
              </a:rPr>
              <a:t> de </a:t>
            </a:r>
            <a:r>
              <a:rPr lang="en-US" sz="1200" err="1">
                <a:solidFill>
                  <a:srgbClr val="1A1A1A"/>
                </a:solidFill>
              </a:rPr>
              <a:t>documento</a:t>
            </a:r>
            <a:r>
              <a:rPr lang="en-US" sz="1200">
                <a:solidFill>
                  <a:srgbClr val="1A1A1A"/>
                </a:solidFill>
              </a:rPr>
              <a:t> de 1 KB</a:t>
            </a:r>
            <a:endParaRPr lang="en-US" sz="1200">
              <a:solidFill>
                <a:srgbClr val="1A1A1A"/>
              </a:solidFill>
              <a:cs typeface="Segoe UI"/>
            </a:endParaRPr>
          </a:p>
        </p:txBody>
      </p:sp>
      <p:pic>
        <p:nvPicPr>
          <p:cNvPr id="19" name="Picture 1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DC76247-703F-4EDF-BD3D-ED55F9128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3997" y="1152229"/>
            <a:ext cx="7618437" cy="306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7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Retos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0008" y="1266282"/>
            <a:ext cx="6412903" cy="307777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000" err="1">
                <a:latin typeface="Segoe UI"/>
                <a:cs typeface="Segoe UI"/>
              </a:rPr>
              <a:t>Estimación</a:t>
            </a:r>
            <a:r>
              <a:rPr lang="en-US" sz="2000">
                <a:latin typeface="Segoe UI"/>
                <a:cs typeface="Segoe UI"/>
              </a:rPr>
              <a:t> de los RU/s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B090C2-E987-4E75-B797-C728731FCB37}"/>
              </a:ext>
            </a:extLst>
          </p:cNvPr>
          <p:cNvSpPr txBox="1"/>
          <p:nvPr/>
        </p:nvSpPr>
        <p:spPr>
          <a:xfrm>
            <a:off x="679077" y="1838886"/>
            <a:ext cx="381896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err="1">
                <a:latin typeface="Segoe UI Semilight"/>
                <a:cs typeface="Segoe UI Semilight"/>
              </a:rPr>
              <a:t>Uso</a:t>
            </a:r>
            <a:r>
              <a:rPr lang="en-US" sz="2000">
                <a:latin typeface="Segoe UI Semilight"/>
                <a:cs typeface="Segoe UI Semilight"/>
              </a:rPr>
              <a:t> de </a:t>
            </a:r>
            <a:r>
              <a:rPr lang="en-US" sz="2000" err="1">
                <a:latin typeface="Segoe UI Semilight"/>
                <a:cs typeface="Segoe UI Semilight"/>
              </a:rPr>
              <a:t>herramientas</a:t>
            </a:r>
            <a:r>
              <a:rPr lang="en-US" sz="2000">
                <a:latin typeface="Segoe UI Semilight"/>
                <a:cs typeface="Segoe UI Semilight"/>
              </a:rPr>
              <a:t> adecuadas</a:t>
            </a:r>
            <a:endParaRPr lang="en-US" sz="2000">
              <a:cs typeface="Segoe UI"/>
            </a:endParaRPr>
          </a:p>
        </p:txBody>
      </p:sp>
      <p:pic>
        <p:nvPicPr>
          <p:cNvPr id="3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3DDBB4FB-D463-46FA-8DCF-2054B30A6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958" y="905646"/>
            <a:ext cx="7207719" cy="37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871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4176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Retos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0008" y="1266282"/>
            <a:ext cx="1639198" cy="307777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000">
                <a:latin typeface="Segoe UI"/>
                <a:cs typeface="Segoe UI"/>
              </a:rPr>
              <a:t>Consultas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B090C2-E987-4E75-B797-C728731FCB37}"/>
              </a:ext>
            </a:extLst>
          </p:cNvPr>
          <p:cNvSpPr txBox="1"/>
          <p:nvPr/>
        </p:nvSpPr>
        <p:spPr>
          <a:xfrm>
            <a:off x="679077" y="1838886"/>
            <a:ext cx="3818964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2000">
                <a:latin typeface="Segoe UI"/>
                <a:cs typeface="Segoe UI Semilight"/>
              </a:rPr>
              <a:t>Optimización.</a:t>
            </a:r>
            <a:endParaRPr lang="en-US" sz="2000">
              <a:latin typeface="Segoe UI"/>
              <a:cs typeface="Segoe UI"/>
            </a:endParaRPr>
          </a:p>
          <a:p>
            <a:pPr marL="171450" indent="-171450">
              <a:buFont typeface="Arial"/>
              <a:buChar char="•"/>
            </a:pPr>
            <a:r>
              <a:rPr lang="en-US" sz="2000" err="1">
                <a:latin typeface="Segoe UI"/>
                <a:cs typeface="Segoe UI Semilight"/>
              </a:rPr>
              <a:t>Filtrado</a:t>
            </a:r>
            <a:r>
              <a:rPr lang="en-US" sz="2000">
                <a:latin typeface="Segoe UI"/>
                <a:cs typeface="Segoe UI Semilight"/>
              </a:rPr>
              <a:t>.</a:t>
            </a:r>
          </a:p>
          <a:p>
            <a:pPr marL="171450" indent="-171450">
              <a:buFont typeface="Arial"/>
              <a:buChar char="•"/>
            </a:pPr>
            <a:r>
              <a:rPr lang="en-US" sz="2000" err="1">
                <a:latin typeface="Segoe UI"/>
                <a:cs typeface="Segoe UI Semilight"/>
              </a:rPr>
              <a:t>Proyección</a:t>
            </a:r>
            <a:r>
              <a:rPr lang="en-US" sz="2000">
                <a:latin typeface="Segoe UI"/>
                <a:cs typeface="Segoe UI Semilight"/>
              </a:rPr>
              <a:t>.</a:t>
            </a:r>
          </a:p>
          <a:p>
            <a:pPr marL="171450" indent="-171450">
              <a:buFont typeface="Arial"/>
              <a:buChar char="•"/>
            </a:pPr>
            <a:r>
              <a:rPr lang="en-US" sz="2000">
                <a:latin typeface="Segoe UI"/>
                <a:cs typeface="Segoe UI Semilight"/>
              </a:rPr>
              <a:t>JOIN intra </a:t>
            </a:r>
            <a:r>
              <a:rPr lang="en-US" sz="2000" err="1">
                <a:latin typeface="Segoe UI"/>
                <a:cs typeface="Segoe UI Semilight"/>
              </a:rPr>
              <a:t>documento</a:t>
            </a:r>
            <a:r>
              <a:rPr lang="en-US" sz="2000">
                <a:latin typeface="Segoe UI"/>
                <a:cs typeface="Segoe UI Semilight"/>
              </a:rPr>
              <a:t>.</a:t>
            </a:r>
          </a:p>
        </p:txBody>
      </p:sp>
      <p:pic>
        <p:nvPicPr>
          <p:cNvPr id="2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83F20CF-B774-4094-8FE2-044B47149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704" y="382690"/>
            <a:ext cx="8256104" cy="5807697"/>
          </a:xfrm>
          <a:prstGeom prst="rect">
            <a:avLst/>
          </a:prstGeom>
        </p:spPr>
      </p:pic>
      <p:pic>
        <p:nvPicPr>
          <p:cNvPr id="5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F3CD091-3871-40FC-8C82-D9D7CFED1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8453" y="376065"/>
            <a:ext cx="8256104" cy="5814323"/>
          </a:xfrm>
          <a:prstGeom prst="rect">
            <a:avLst/>
          </a:prstGeom>
        </p:spPr>
      </p:pic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F4AE0D4-0378-4F2A-8F0A-39BAB9627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8452" y="369439"/>
            <a:ext cx="8309112" cy="5820949"/>
          </a:xfrm>
          <a:prstGeom prst="rect">
            <a:avLst/>
          </a:prstGeom>
        </p:spPr>
      </p:pic>
      <p:pic>
        <p:nvPicPr>
          <p:cNvPr id="10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92D7726-4045-4E01-A8B1-2BD32EACB1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8453" y="369439"/>
            <a:ext cx="8302486" cy="5820949"/>
          </a:xfrm>
          <a:prstGeom prst="rect">
            <a:avLst/>
          </a:prstGeom>
        </p:spPr>
      </p:pic>
      <p:pic>
        <p:nvPicPr>
          <p:cNvPr id="13" name="Picture 1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71E12E8D-8D4D-4396-85DC-010D63262A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1705" y="362813"/>
            <a:ext cx="8302486" cy="5827575"/>
          </a:xfrm>
          <a:prstGeom prst="rect">
            <a:avLst/>
          </a:prstGeom>
        </p:spPr>
      </p:pic>
      <p:pic>
        <p:nvPicPr>
          <p:cNvPr id="15" name="Picture 1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1689EF0-3BAE-41CA-A2D0-805C4EB8CB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1948" y="362813"/>
            <a:ext cx="8282608" cy="582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898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>
                <a:cs typeface="Segoe UI"/>
              </a:rPr>
              <a:t>Retos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0008" y="1266282"/>
            <a:ext cx="6412903" cy="307777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000" err="1">
                <a:latin typeface="Segoe UI"/>
                <a:cs typeface="Segoe UI"/>
              </a:rPr>
              <a:t>Modelado</a:t>
            </a:r>
            <a:r>
              <a:rPr lang="en-US" sz="2000">
                <a:latin typeface="Segoe UI"/>
                <a:cs typeface="Segoe UI"/>
              </a:rPr>
              <a:t> de Datos y Patrones</a:t>
            </a:r>
            <a:endParaRPr lang="en-US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B090C2-E987-4E75-B797-C728731FCB37}"/>
              </a:ext>
            </a:extLst>
          </p:cNvPr>
          <p:cNvSpPr txBox="1"/>
          <p:nvPr/>
        </p:nvSpPr>
        <p:spPr>
          <a:xfrm>
            <a:off x="679077" y="1838886"/>
            <a:ext cx="436805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>
                <a:latin typeface="Segoe UI Semilight"/>
                <a:cs typeface="Segoe UI Semilight"/>
              </a:rPr>
              <a:t>Datos Embebidos.</a:t>
            </a:r>
            <a:endParaRPr lang="en-US" sz="2000">
              <a:cs typeface="Segoe U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>
                <a:latin typeface="Segoe UI Semilight"/>
                <a:cs typeface="Segoe UI Semilight"/>
              </a:rPr>
              <a:t>Datos Referenciados.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>
                <a:latin typeface="Segoe UI Semilight"/>
                <a:cs typeface="Segoe UI Semilight"/>
              </a:rPr>
              <a:t>Datos Híbridos.</a:t>
            </a:r>
          </a:p>
        </p:txBody>
      </p:sp>
      <p:pic>
        <p:nvPicPr>
          <p:cNvPr id="3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655E53B0-8642-4E3D-90E8-428BAEE97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722" y="324599"/>
            <a:ext cx="4923181" cy="53672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B77514B-5668-4164-BCA9-76A65D414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4297" y="1265583"/>
            <a:ext cx="3316171" cy="53538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50882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567FAC3-DC56-4533-80C3-8134E047F8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24122" cy="5379934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>
                <a:latin typeface="Segoe UI Semilight"/>
                <a:cs typeface="Segoe UI Semilight"/>
              </a:rPr>
              <a:t>Azure Cosmos DB</a:t>
            </a:r>
            <a:endParaRPr lang="en-US"/>
          </a:p>
          <a:p>
            <a:pPr lvl="1"/>
            <a:r>
              <a:rPr lang="en-US">
                <a:hlinkClick r:id="rId2"/>
              </a:rPr>
              <a:t>http://cosmosdb.com</a:t>
            </a:r>
            <a:endParaRPr lang="en-US">
              <a:cs typeface="Segoe UI"/>
              <a:hlinkClick r:id="rId2"/>
            </a:endParaRPr>
          </a:p>
          <a:p>
            <a:r>
              <a:rPr lang="en-US">
                <a:latin typeface="Segoe UI Semilight"/>
                <a:cs typeface="Segoe UI Semilight"/>
              </a:rPr>
              <a:t>Hojas de </a:t>
            </a:r>
            <a:r>
              <a:rPr lang="en-US" err="1">
                <a:latin typeface="Segoe UI Semilight"/>
                <a:cs typeface="Segoe UI Semilight"/>
              </a:rPr>
              <a:t>referencia</a:t>
            </a:r>
            <a:r>
              <a:rPr lang="en-US">
                <a:latin typeface="Segoe UI Semilight"/>
                <a:cs typeface="Segoe UI Semilight"/>
              </a:rPr>
              <a:t> de consulta de Azure Cosmos DB</a:t>
            </a:r>
            <a:endParaRPr lang="en-US"/>
          </a:p>
          <a:p>
            <a:pPr lvl="1"/>
            <a:r>
              <a:rPr lang="en-US">
                <a:hlinkClick r:id="rId3"/>
              </a:rPr>
              <a:t>https://docs.microsoft.com/en-us/azure/cosmos-db/query-cheat-sheet</a:t>
            </a:r>
            <a:endParaRPr lang="en-US">
              <a:latin typeface="Segoe UI"/>
              <a:cs typeface="Segoe UI"/>
              <a:hlinkClick r:id="rId3"/>
            </a:endParaRPr>
          </a:p>
          <a:p>
            <a:r>
              <a:rPr lang="en-US" err="1">
                <a:latin typeface="Segoe UI Semilight"/>
                <a:cs typeface="Segoe UI Semilight"/>
              </a:rPr>
              <a:t>Herramienta</a:t>
            </a:r>
            <a:r>
              <a:rPr lang="en-US">
                <a:latin typeface="Segoe UI Semilight"/>
                <a:cs typeface="Segoe UI Semilight"/>
              </a:rPr>
              <a:t> de </a:t>
            </a:r>
            <a:r>
              <a:rPr lang="en-US" err="1">
                <a:latin typeface="Segoe UI Semilight"/>
                <a:cs typeface="Segoe UI Semilight"/>
              </a:rPr>
              <a:t>Migración</a:t>
            </a:r>
            <a:r>
              <a:rPr lang="en-US">
                <a:latin typeface="Segoe UI Semilight"/>
                <a:cs typeface="Segoe UI Semilight"/>
              </a:rPr>
              <a:t> de </a:t>
            </a:r>
            <a:r>
              <a:rPr lang="en-US" err="1">
                <a:latin typeface="Segoe UI Semilight"/>
                <a:cs typeface="Segoe UI Semilight"/>
              </a:rPr>
              <a:t>Datos</a:t>
            </a:r>
            <a:endParaRPr lang="en-US" err="1"/>
          </a:p>
          <a:p>
            <a:pPr lvl="1"/>
            <a:r>
              <a:rPr lang="en-US">
                <a:hlinkClick r:id="rId4"/>
              </a:rPr>
              <a:t>http://aka.ms/cosmos-db-migrationtool</a:t>
            </a:r>
            <a:endParaRPr lang="en-US"/>
          </a:p>
          <a:p>
            <a:r>
              <a:rPr lang="en-US" err="1">
                <a:latin typeface="Segoe UI Semilight"/>
                <a:cs typeface="Segoe UI Semilight"/>
              </a:rPr>
              <a:t>Estimación</a:t>
            </a:r>
            <a:r>
              <a:rPr lang="en-US">
                <a:latin typeface="Segoe UI Semilight"/>
                <a:cs typeface="Segoe UI Semilight"/>
              </a:rPr>
              <a:t> de </a:t>
            </a:r>
            <a:r>
              <a:rPr lang="en-US" err="1">
                <a:latin typeface="Segoe UI Semilight"/>
                <a:cs typeface="Segoe UI Semilight"/>
              </a:rPr>
              <a:t>Unidades</a:t>
            </a:r>
            <a:r>
              <a:rPr lang="en-US">
                <a:latin typeface="Segoe UI Semilight"/>
                <a:cs typeface="Segoe UI Semilight"/>
              </a:rPr>
              <a:t> de </a:t>
            </a:r>
            <a:r>
              <a:rPr lang="en-US" err="1">
                <a:latin typeface="Segoe UI Semilight"/>
                <a:cs typeface="Segoe UI Semilight"/>
              </a:rPr>
              <a:t>Solicitud</a:t>
            </a:r>
            <a:r>
              <a:rPr lang="en-US">
                <a:latin typeface="Segoe UI Semilight"/>
                <a:cs typeface="Segoe UI Semilight"/>
              </a:rPr>
              <a:t> (RU)</a:t>
            </a:r>
            <a:endParaRPr lang="en-US"/>
          </a:p>
          <a:p>
            <a:pPr lvl="1"/>
            <a:r>
              <a:rPr lang="en-US">
                <a:hlinkClick r:id="rId5"/>
              </a:rPr>
              <a:t>https://www.documentdb.com/capacityplanner</a:t>
            </a:r>
            <a:endParaRPr lang="en-US"/>
          </a:p>
          <a:p>
            <a:r>
              <a:rPr lang="en-US" err="1">
                <a:latin typeface="Segoe UI Semilight"/>
                <a:cs typeface="Segoe UI Semilight"/>
              </a:rPr>
              <a:t>Modelación</a:t>
            </a:r>
            <a:r>
              <a:rPr lang="en-US">
                <a:latin typeface="Segoe UI Semilight"/>
                <a:cs typeface="Segoe UI Semilight"/>
              </a:rPr>
              <a:t> de </a:t>
            </a:r>
            <a:r>
              <a:rPr lang="en-US" err="1">
                <a:latin typeface="Segoe UI Semilight"/>
                <a:cs typeface="Segoe UI Semilight"/>
              </a:rPr>
              <a:t>Datos</a:t>
            </a:r>
            <a:endParaRPr lang="en-US" err="1"/>
          </a:p>
          <a:p>
            <a:pPr lvl="1"/>
            <a:r>
              <a:rPr lang="en-US">
                <a:hlinkClick r:id="rId6"/>
              </a:rPr>
              <a:t>https://docs.microsoft.com/en-us/azure/cosmos-db/modeling-data</a:t>
            </a:r>
          </a:p>
          <a:p>
            <a:r>
              <a:rPr lang="en-US" err="1">
                <a:cs typeface="Segoe UI"/>
              </a:rPr>
              <a:t>Otros</a:t>
            </a:r>
          </a:p>
          <a:p>
            <a:pPr lvl="1"/>
            <a:r>
              <a:rPr lang="en-US">
                <a:cs typeface="Segoe UI"/>
                <a:hlinkClick r:id="rId7"/>
              </a:rPr>
              <a:t>https://github.com/hassanarteaga/MSIgniteResources</a:t>
            </a:r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C293163-87E7-469D-8610-F8B9983E2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>
                <a:cs typeface="Segoe UI"/>
              </a:rPr>
              <a:t>Recursos útiles para los cosmonautas 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7027828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49E2E455-8958-47FD-BB54-13417080E906}"/>
              </a:ext>
            </a:extLst>
          </p:cNvPr>
          <p:cNvSpPr txBox="1">
            <a:spLocks/>
          </p:cNvSpPr>
          <p:nvPr/>
        </p:nvSpPr>
        <p:spPr bwMode="white">
          <a:xfrm>
            <a:off x="586337" y="3118388"/>
            <a:ext cx="9144000" cy="49859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>
                <a:cs typeface="Segoe UI"/>
              </a:rPr>
              <a:t>Demo 3</a:t>
            </a:r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49D8F91-DA63-4D4D-A28B-A2452ABDE568}"/>
              </a:ext>
            </a:extLst>
          </p:cNvPr>
          <p:cNvSpPr txBox="1">
            <a:spLocks/>
          </p:cNvSpPr>
          <p:nvPr/>
        </p:nvSpPr>
        <p:spPr bwMode="white">
          <a:xfrm>
            <a:off x="585216" y="4548819"/>
            <a:ext cx="9144000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000" kern="1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Segoe UI Semilight"/>
              </a:rPr>
              <a:t>Hassan Arteaga Rodríguez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E38E47-6C5C-4D84-AEA6-9E05723709FD}"/>
              </a:ext>
            </a:extLst>
          </p:cNvPr>
          <p:cNvSpPr txBox="1"/>
          <p:nvPr/>
        </p:nvSpPr>
        <p:spPr>
          <a:xfrm>
            <a:off x="583826" y="3682254"/>
            <a:ext cx="7225552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Log de </a:t>
            </a:r>
            <a:r>
              <a:rPr lang="en-US" sz="2800" err="1"/>
              <a:t>Eventos</a:t>
            </a:r>
            <a:r>
              <a:rPr lang="en-US" sz="2800"/>
              <a:t> y </a:t>
            </a:r>
            <a:r>
              <a:rPr lang="en-US" sz="2800" err="1"/>
              <a:t>Notificaciones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588DEB-6793-47F9-B2FE-AFBEF7996301}"/>
              </a:ext>
            </a:extLst>
          </p:cNvPr>
          <p:cNvSpPr txBox="1"/>
          <p:nvPr/>
        </p:nvSpPr>
        <p:spPr>
          <a:xfrm>
            <a:off x="544606" y="6102724"/>
            <a:ext cx="634028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>
                <a:hlinkClick r:id="rId3"/>
              </a:rPr>
              <a:t>https://github.com/hassanarteaga/MSIgnite2019Demo3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361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602AF7CC-7BB6-4525-AEC5-45CADA9BC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12" y="464225"/>
            <a:ext cx="11125199" cy="595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96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5216" y="3033223"/>
            <a:ext cx="9144000" cy="498598"/>
          </a:xfrm>
        </p:spPr>
        <p:txBody>
          <a:bodyPr/>
          <a:lstStyle/>
          <a:p>
            <a:r>
              <a:rPr lang="en-US">
                <a:cs typeface="Segoe UI"/>
              </a:rPr>
              <a:t>Demo 4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85216" y="4548819"/>
            <a:ext cx="9144000" cy="307777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>
                <a:cs typeface="Segoe UI Semilight"/>
              </a:rPr>
              <a:t>Hassan Arteaga Rodríguez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8BE028-9DEB-42EE-88DA-D0EFCDAC6F89}"/>
              </a:ext>
            </a:extLst>
          </p:cNvPr>
          <p:cNvSpPr txBox="1"/>
          <p:nvPr/>
        </p:nvSpPr>
        <p:spPr>
          <a:xfrm>
            <a:off x="583826" y="3637430"/>
            <a:ext cx="7225552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err="1"/>
              <a:t>Metadatos</a:t>
            </a:r>
            <a:r>
              <a:rPr lang="en-US" sz="2800"/>
              <a:t> de Factura </a:t>
            </a:r>
            <a:r>
              <a:rPr lang="en-US" sz="2800" err="1"/>
              <a:t>Electrónica</a:t>
            </a:r>
            <a:r>
              <a:rPr lang="en-US" sz="2800"/>
              <a:t> y </a:t>
            </a:r>
            <a:r>
              <a:rPr lang="en-US" sz="2800" err="1"/>
              <a:t>Reportes</a:t>
            </a:r>
            <a:endParaRPr lang="en-US" sz="2800"/>
          </a:p>
          <a:p>
            <a:pPr algn="l"/>
            <a:endParaRPr lang="en-US" sz="2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EBDB0A-7E0A-4871-A8E1-D7D68BD59A15}"/>
              </a:ext>
            </a:extLst>
          </p:cNvPr>
          <p:cNvSpPr txBox="1"/>
          <p:nvPr/>
        </p:nvSpPr>
        <p:spPr>
          <a:xfrm>
            <a:off x="544606" y="6102724"/>
            <a:ext cx="634028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>
                <a:hlinkClick r:id="rId3"/>
              </a:rPr>
              <a:t>https://github.com/hassanarteaga/MSIgnite2019Demo4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988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24E59FFC-783F-41DF-9C91-DBDA1D97A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13" y="485541"/>
            <a:ext cx="10732993" cy="587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2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EB84F-2407-1642-BB01-2862BD896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645425"/>
            <a:ext cx="9144000" cy="886397"/>
          </a:xfrm>
        </p:spPr>
        <p:txBody>
          <a:bodyPr/>
          <a:lstStyle/>
          <a:p>
            <a:r>
              <a:rPr lang="es-ES_tradnl"/>
              <a:t>Demo 5</a:t>
            </a:r>
            <a:br>
              <a:rPr lang="es-ES_tradnl"/>
            </a:br>
            <a:r>
              <a:rPr lang="es-ES_tradnl" sz="2800" err="1"/>
              <a:t>Azure</a:t>
            </a:r>
            <a:r>
              <a:rPr lang="es-ES_tradnl" sz="2800"/>
              <a:t> Durable </a:t>
            </a:r>
            <a:r>
              <a:rPr lang="es-ES_tradnl" sz="2800" err="1"/>
              <a:t>Functions</a:t>
            </a:r>
            <a:endParaRPr lang="es-ES_tradnl" sz="28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36E115-0AFC-9542-A911-543045DA95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_tradnl"/>
              <a:t>José Saturnino Pimentel Juárez</a:t>
            </a:r>
          </a:p>
        </p:txBody>
      </p:sp>
    </p:spTree>
    <p:extLst>
      <p:ext uri="{BB962C8B-B14F-4D97-AF65-F5344CB8AC3E}">
        <p14:creationId xmlns:p14="http://schemas.microsoft.com/office/powerpoint/2010/main" val="3338298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981BB2D-662D-AE48-A034-0A9E262C7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571" y="3127375"/>
            <a:ext cx="774700" cy="774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D8ACC9-2F4D-534D-A4B3-014A0AA9E5FF}"/>
              </a:ext>
            </a:extLst>
          </p:cNvPr>
          <p:cNvSpPr txBox="1"/>
          <p:nvPr/>
        </p:nvSpPr>
        <p:spPr>
          <a:xfrm>
            <a:off x="2305130" y="3095047"/>
            <a:ext cx="71692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/>
              <a:t>Trigger</a:t>
            </a:r>
            <a:endParaRPr lang="es-ES_tradnl" sz="200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6B0BC93-AC6F-C54F-9377-2534AA3FFA55}"/>
              </a:ext>
            </a:extLst>
          </p:cNvPr>
          <p:cNvCxnSpPr>
            <a:cxnSpLocks/>
            <a:stCxn id="13" idx="3"/>
            <a:endCxn id="62" idx="1"/>
          </p:cNvCxnSpPr>
          <p:nvPr/>
        </p:nvCxnSpPr>
        <p:spPr>
          <a:xfrm>
            <a:off x="2072537" y="3502985"/>
            <a:ext cx="1186380" cy="11555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2D38AD5-14F3-434C-8DE3-2329A87B7316}"/>
              </a:ext>
            </a:extLst>
          </p:cNvPr>
          <p:cNvSpPr txBox="1"/>
          <p:nvPr/>
        </p:nvSpPr>
        <p:spPr>
          <a:xfrm>
            <a:off x="4600054" y="3937189"/>
            <a:ext cx="131773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Orquestador</a:t>
            </a:r>
          </a:p>
        </p:txBody>
      </p:sp>
      <p:pic>
        <p:nvPicPr>
          <p:cNvPr id="8" name="Graphic 7" descr="Eye">
            <a:extLst>
              <a:ext uri="{FF2B5EF4-FFF2-40B4-BE49-F238E27FC236}">
                <a16:creationId xmlns:a16="http://schemas.microsoft.com/office/drawing/2014/main" id="{AF03A2FB-DC3E-7E4F-8821-ADD339854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70168" y="2888022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40D4DE-1C38-5C43-8DFF-882AA08A0201}"/>
              </a:ext>
            </a:extLst>
          </p:cNvPr>
          <p:cNvSpPr txBox="1"/>
          <p:nvPr/>
        </p:nvSpPr>
        <p:spPr>
          <a:xfrm>
            <a:off x="9290146" y="3719697"/>
            <a:ext cx="173970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20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Computer</a:t>
            </a:r>
            <a:r>
              <a:rPr lang="es-ES_tradnl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s-ES_tradnl" sz="20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Vision</a:t>
            </a:r>
            <a:endParaRPr lang="es-ES_tradnl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5F19A3-D242-1E41-B786-434F0AB27C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0168" y="4668932"/>
            <a:ext cx="774700" cy="774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B07855-A4DD-7844-BDB7-133ECED60C18}"/>
              </a:ext>
            </a:extLst>
          </p:cNvPr>
          <p:cNvSpPr txBox="1"/>
          <p:nvPr/>
        </p:nvSpPr>
        <p:spPr>
          <a:xfrm>
            <a:off x="9320331" y="5481929"/>
            <a:ext cx="139993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20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Table</a:t>
            </a:r>
            <a:r>
              <a:rPr lang="es-ES_tradnl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Storage</a:t>
            </a:r>
          </a:p>
        </p:txBody>
      </p:sp>
      <p:pic>
        <p:nvPicPr>
          <p:cNvPr id="13" name="Graphic 12" descr="Internet">
            <a:extLst>
              <a:ext uri="{FF2B5EF4-FFF2-40B4-BE49-F238E27FC236}">
                <a16:creationId xmlns:a16="http://schemas.microsoft.com/office/drawing/2014/main" id="{69E1C4F6-F69E-2340-BEA0-280323D0AE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8137" y="3045785"/>
            <a:ext cx="914400" cy="914400"/>
          </a:xfrm>
          <a:prstGeom prst="rect">
            <a:avLst/>
          </a:prstGeom>
        </p:spPr>
      </p:pic>
      <p:pic>
        <p:nvPicPr>
          <p:cNvPr id="34" name="Picture 33" descr="A close up of a sign&#10;&#10;Description automatically generated">
            <a:extLst>
              <a:ext uri="{FF2B5EF4-FFF2-40B4-BE49-F238E27FC236}">
                <a16:creationId xmlns:a16="http://schemas.microsoft.com/office/drawing/2014/main" id="{D31BD331-341F-9643-8DE2-593A29899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3372" y="4091829"/>
            <a:ext cx="774700" cy="774700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0D31C2F-3EDE-B441-B8A3-3C73479C3F57}"/>
              </a:ext>
            </a:extLst>
          </p:cNvPr>
          <p:cNvCxnSpPr>
            <a:stCxn id="34" idx="3"/>
            <a:endCxn id="8" idx="1"/>
          </p:cNvCxnSpPr>
          <p:nvPr/>
        </p:nvCxnSpPr>
        <p:spPr>
          <a:xfrm flipV="1">
            <a:off x="7978072" y="3345222"/>
            <a:ext cx="1592096" cy="1133957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A close up of a sign&#10;&#10;Description automatically generated">
            <a:extLst>
              <a:ext uri="{FF2B5EF4-FFF2-40B4-BE49-F238E27FC236}">
                <a16:creationId xmlns:a16="http://schemas.microsoft.com/office/drawing/2014/main" id="{AF503AAB-7312-044D-A32E-C1A55C408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3372" y="1300484"/>
            <a:ext cx="774700" cy="7747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9D9A6B1-7499-EA4F-829E-4B34AB0B84C8}"/>
              </a:ext>
            </a:extLst>
          </p:cNvPr>
          <p:cNvCxnSpPr>
            <a:stCxn id="34" idx="3"/>
            <a:endCxn id="10" idx="1"/>
          </p:cNvCxnSpPr>
          <p:nvPr/>
        </p:nvCxnSpPr>
        <p:spPr>
          <a:xfrm>
            <a:off x="7978072" y="4479179"/>
            <a:ext cx="1592096" cy="577103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EB88DA2-F5FB-C74C-BB18-93BDDF2B07D9}"/>
              </a:ext>
            </a:extLst>
          </p:cNvPr>
          <p:cNvCxnSpPr>
            <a:stCxn id="4" idx="3"/>
            <a:endCxn id="37" idx="1"/>
          </p:cNvCxnSpPr>
          <p:nvPr/>
        </p:nvCxnSpPr>
        <p:spPr>
          <a:xfrm flipV="1">
            <a:off x="5646271" y="1687834"/>
            <a:ext cx="1557101" cy="182689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27AD0D-8A50-E240-A9D3-E6C88635D2E4}"/>
              </a:ext>
            </a:extLst>
          </p:cNvPr>
          <p:cNvCxnSpPr>
            <a:stCxn id="4" idx="3"/>
            <a:endCxn id="34" idx="1"/>
          </p:cNvCxnSpPr>
          <p:nvPr/>
        </p:nvCxnSpPr>
        <p:spPr>
          <a:xfrm>
            <a:off x="5646271" y="3514725"/>
            <a:ext cx="1557101" cy="964454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 descr="A stop sign&#10;&#10;Description automatically generated">
            <a:extLst>
              <a:ext uri="{FF2B5EF4-FFF2-40B4-BE49-F238E27FC236}">
                <a16:creationId xmlns:a16="http://schemas.microsoft.com/office/drawing/2014/main" id="{BD8918FD-46C6-224A-B59D-81793776F0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5173" y="1302916"/>
            <a:ext cx="774700" cy="7747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9AB0142-2B79-DD4A-82E5-97456A418EB4}"/>
              </a:ext>
            </a:extLst>
          </p:cNvPr>
          <p:cNvSpPr txBox="1"/>
          <p:nvPr/>
        </p:nvSpPr>
        <p:spPr>
          <a:xfrm>
            <a:off x="9263817" y="2157189"/>
            <a:ext cx="131741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Blob Storage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A7359EB-AE9E-3040-BE5C-AA6D717ECC01}"/>
              </a:ext>
            </a:extLst>
          </p:cNvPr>
          <p:cNvCxnSpPr>
            <a:stCxn id="37" idx="3"/>
            <a:endCxn id="47" idx="1"/>
          </p:cNvCxnSpPr>
          <p:nvPr/>
        </p:nvCxnSpPr>
        <p:spPr>
          <a:xfrm>
            <a:off x="7978072" y="1687834"/>
            <a:ext cx="1557101" cy="2432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 descr="A close up of a sign&#10;&#10;Description automatically generated">
            <a:extLst>
              <a:ext uri="{FF2B5EF4-FFF2-40B4-BE49-F238E27FC236}">
                <a16:creationId xmlns:a16="http://schemas.microsoft.com/office/drawing/2014/main" id="{14F8BCAD-5CF2-8B49-BF3A-A3E87641D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917" y="3127190"/>
            <a:ext cx="774700" cy="774700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BCCB5D-B2A5-794B-93C4-208FF4D1F3A5}"/>
              </a:ext>
            </a:extLst>
          </p:cNvPr>
          <p:cNvCxnSpPr>
            <a:stCxn id="62" idx="3"/>
            <a:endCxn id="4" idx="1"/>
          </p:cNvCxnSpPr>
          <p:nvPr/>
        </p:nvCxnSpPr>
        <p:spPr>
          <a:xfrm>
            <a:off x="4033617" y="3514540"/>
            <a:ext cx="837954" cy="185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C15533B-E8AE-8C47-BC83-5689E8DE6920}"/>
              </a:ext>
            </a:extLst>
          </p:cNvPr>
          <p:cNvSpPr txBox="1"/>
          <p:nvPr/>
        </p:nvSpPr>
        <p:spPr>
          <a:xfrm>
            <a:off x="3134615" y="3937189"/>
            <a:ext cx="91210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20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Function</a:t>
            </a:r>
            <a:endParaRPr lang="es-ES_tradnl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D1C584C-0CCF-F443-BFCE-E13E7C291AB0}"/>
              </a:ext>
            </a:extLst>
          </p:cNvPr>
          <p:cNvSpPr txBox="1"/>
          <p:nvPr/>
        </p:nvSpPr>
        <p:spPr>
          <a:xfrm>
            <a:off x="7011236" y="4902394"/>
            <a:ext cx="115897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Actividad 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6990A4F-7F10-994B-B02B-1C8D3FC18A26}"/>
              </a:ext>
            </a:extLst>
          </p:cNvPr>
          <p:cNvSpPr txBox="1"/>
          <p:nvPr/>
        </p:nvSpPr>
        <p:spPr>
          <a:xfrm>
            <a:off x="6998187" y="2113481"/>
            <a:ext cx="115897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Actividad 1</a:t>
            </a:r>
          </a:p>
        </p:txBody>
      </p:sp>
    </p:spTree>
    <p:extLst>
      <p:ext uri="{BB962C8B-B14F-4D97-AF65-F5344CB8AC3E}">
        <p14:creationId xmlns:p14="http://schemas.microsoft.com/office/powerpoint/2010/main" val="751851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C81425-0450-9547-A679-1F097D46B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014D4B-CA6A-414F-90B9-97630F94FBD6}"/>
              </a:ext>
            </a:extLst>
          </p:cNvPr>
          <p:cNvSpPr txBox="1"/>
          <p:nvPr/>
        </p:nvSpPr>
        <p:spPr>
          <a:xfrm>
            <a:off x="3204561" y="1891134"/>
            <a:ext cx="3852337" cy="55399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sz="3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cs typeface="Segoe UI"/>
              </a:rPr>
              <a:t>MUCHAS GRACIAS</a:t>
            </a:r>
            <a:endParaRPr lang="en-US" sz="36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2425780"/>
            <a:ext cx="7589520" cy="1107996"/>
          </a:xfrm>
        </p:spPr>
        <p:txBody>
          <a:bodyPr/>
          <a:lstStyle/>
          <a:p>
            <a:r>
              <a:rPr lang="en-US"/>
              <a:t>Cosmos DB + Azure Functions- New operational paradigms in the enterprise 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3962400"/>
            <a:ext cx="7589520" cy="923330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>
                <a:cs typeface="Segoe UI"/>
              </a:rPr>
              <a:t>José </a:t>
            </a:r>
            <a:r>
              <a:rPr lang="en-US" err="1">
                <a:cs typeface="Segoe UI"/>
              </a:rPr>
              <a:t>Saturnino</a:t>
            </a:r>
            <a:r>
              <a:rPr lang="en-US">
                <a:cs typeface="Segoe UI"/>
              </a:rPr>
              <a:t> Pimentel Juárez (Microsoft MVP) </a:t>
            </a:r>
          </a:p>
          <a:p>
            <a:r>
              <a:rPr lang="en-US">
                <a:cs typeface="Segoe UI"/>
              </a:rPr>
              <a:t>Hassan Arteaga Rodriguez (MYSUITE SERVICES SA DE CV)</a:t>
            </a:r>
          </a:p>
          <a:p>
            <a:r>
              <a:rPr lang="en-US">
                <a:cs typeface="Segoe UI"/>
              </a:rPr>
              <a:t>Dave </a:t>
            </a:r>
            <a:r>
              <a:rPr lang="en-US" err="1">
                <a:cs typeface="Segoe UI"/>
              </a:rPr>
              <a:t>Rendón</a:t>
            </a:r>
            <a:r>
              <a:rPr lang="en-US">
                <a:cs typeface="Segoe UI"/>
              </a:rPr>
              <a:t> (Microsoft MVP)</a:t>
            </a:r>
          </a:p>
        </p:txBody>
      </p:sp>
    </p:spTree>
    <p:extLst>
      <p:ext uri="{BB962C8B-B14F-4D97-AF65-F5344CB8AC3E}">
        <p14:creationId xmlns:p14="http://schemas.microsoft.com/office/powerpoint/2010/main" val="1795078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9ECBB-AAA2-6243-8C0D-E2C4A5B08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¿Qué es </a:t>
            </a:r>
            <a:r>
              <a:rPr lang="es-ES_tradnl" err="1"/>
              <a:t>Serverless</a:t>
            </a:r>
            <a:r>
              <a:rPr lang="es-ES_tradnl"/>
              <a:t>?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367155-63E9-8044-BC3D-27C268C8FD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825937"/>
          </a:xfrm>
        </p:spPr>
        <p:txBody>
          <a:bodyPr/>
          <a:lstStyle/>
          <a:p>
            <a:r>
              <a:rPr lang="es-ES"/>
              <a:t>Se puede considerar una función como servicio (</a:t>
            </a:r>
            <a:r>
              <a:rPr lang="es-ES" b="1" err="1"/>
              <a:t>FaaS</a:t>
            </a:r>
            <a:r>
              <a:rPr lang="es-ES"/>
              <a:t>) o un </a:t>
            </a:r>
            <a:r>
              <a:rPr lang="es-ES" err="1"/>
              <a:t>microservicio</a:t>
            </a:r>
            <a:r>
              <a:rPr lang="es-ES"/>
              <a:t> que se aloja en una plataforma de nube. </a:t>
            </a:r>
          </a:p>
          <a:p>
            <a:endParaRPr lang="es-ES"/>
          </a:p>
          <a:p>
            <a:r>
              <a:rPr lang="es-ES"/>
              <a:t>La lógica de negocios se ejecuta como funciones y no necesita aprovisionar ni escalar manualmente la infraestructura.</a:t>
            </a:r>
          </a:p>
          <a:p>
            <a:endParaRPr lang="es-ES"/>
          </a:p>
          <a:p>
            <a:r>
              <a:rPr lang="es-ES"/>
              <a:t>El proveedor de nube administra la infraestructura. </a:t>
            </a:r>
          </a:p>
          <a:p>
            <a:endParaRPr lang="es-ES"/>
          </a:p>
          <a:p>
            <a:r>
              <a:rPr lang="es-ES" b="1" err="1"/>
              <a:t>Azure</a:t>
            </a:r>
            <a:r>
              <a:rPr lang="es-ES"/>
              <a:t> puede crear este tipo de arquitectura con:  </a:t>
            </a:r>
            <a:r>
              <a:rPr lang="es-ES" b="1" err="1"/>
              <a:t>Azure</a:t>
            </a:r>
            <a:r>
              <a:rPr lang="es-ES" b="1"/>
              <a:t> </a:t>
            </a:r>
            <a:r>
              <a:rPr lang="es-ES" b="1" err="1"/>
              <a:t>Logic</a:t>
            </a:r>
            <a:r>
              <a:rPr lang="es-ES" b="1"/>
              <a:t> Apps </a:t>
            </a:r>
            <a:r>
              <a:rPr lang="es-ES"/>
              <a:t>y </a:t>
            </a:r>
            <a:r>
              <a:rPr lang="es-ES" b="1" err="1"/>
              <a:t>Azure</a:t>
            </a:r>
            <a:r>
              <a:rPr lang="es-ES" b="1"/>
              <a:t> </a:t>
            </a:r>
            <a:r>
              <a:rPr lang="es-ES" b="1" err="1"/>
              <a:t>Functions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8064437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3D033-C46B-8B43-9E63-2AE4584A8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err="1"/>
              <a:t>Azure</a:t>
            </a:r>
            <a:r>
              <a:rPr lang="es-ES_tradnl"/>
              <a:t>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542FA3-CAD0-3A48-8510-9B7CB2E376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/>
              <a:t>Microsoft nos permite utilizar el enfoque </a:t>
            </a:r>
            <a:r>
              <a:rPr lang="es-ES_tradnl" b="1" err="1"/>
              <a:t>Serverless</a:t>
            </a:r>
            <a:r>
              <a:rPr lang="es-ES_tradnl"/>
              <a:t> al correr nuestro código personalizado en </a:t>
            </a:r>
            <a:r>
              <a:rPr lang="es-ES_tradnl" b="1" err="1"/>
              <a:t>Azure</a:t>
            </a:r>
            <a:r>
              <a:rPr lang="es-ES_tradnl" b="1"/>
              <a:t> </a:t>
            </a:r>
            <a:r>
              <a:rPr lang="es-ES_tradnl" b="1" err="1"/>
              <a:t>Functions</a:t>
            </a:r>
            <a:r>
              <a:rPr lang="es-ES_tradnl" b="1"/>
              <a:t> </a:t>
            </a:r>
            <a:r>
              <a:rPr lang="es-ES_tradnl"/>
              <a:t>respondiendo a eventos algo que también es conocido como </a:t>
            </a:r>
            <a:r>
              <a:rPr lang="es-ES_tradnl" b="1" err="1"/>
              <a:t>Function</a:t>
            </a:r>
            <a:r>
              <a:rPr lang="es-ES_tradnl" b="1"/>
              <a:t> as a </a:t>
            </a:r>
            <a:r>
              <a:rPr lang="es-ES_tradnl" b="1" err="1"/>
              <a:t>Service</a:t>
            </a:r>
            <a:r>
              <a:rPr lang="es-ES_tradnl"/>
              <a:t>.</a:t>
            </a:r>
          </a:p>
          <a:p>
            <a:r>
              <a:rPr lang="es-ES_tradnl" b="1" err="1"/>
              <a:t>Azure</a:t>
            </a:r>
            <a:r>
              <a:rPr lang="es-ES_tradnl" b="1"/>
              <a:t> </a:t>
            </a:r>
            <a:r>
              <a:rPr lang="es-ES_tradnl" b="1" err="1"/>
              <a:t>Functions</a:t>
            </a:r>
            <a:r>
              <a:rPr lang="es-ES_tradnl"/>
              <a:t> esta basado en los web </a:t>
            </a:r>
            <a:r>
              <a:rPr lang="es-ES_tradnl" err="1"/>
              <a:t>jobs</a:t>
            </a:r>
            <a:r>
              <a:rPr lang="es-ES_tradnl"/>
              <a:t>.</a:t>
            </a:r>
            <a:r>
              <a:rPr lang="es-ES_tradnl" b="1"/>
              <a:t> </a:t>
            </a:r>
          </a:p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3348424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8A1E48-C74E-4B7C-95F4-2342DAC96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981637"/>
            <a:ext cx="4160520" cy="430887"/>
          </a:xfrm>
        </p:spPr>
        <p:txBody>
          <a:bodyPr/>
          <a:lstStyle/>
          <a:p>
            <a:r>
              <a:rPr lang="en-US" err="1">
                <a:solidFill>
                  <a:srgbClr val="FFFFFF"/>
                </a:solidFill>
              </a:rPr>
              <a:t>Lenguajes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soportados</a:t>
            </a:r>
            <a:endParaRPr lang="en-US"/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8E69A3-D1B1-EE48-A5E2-7BD3429EB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949" y="16477"/>
            <a:ext cx="6641051" cy="684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376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84DF9-94F9-8944-AD0C-2882DA626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Facturación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422E98-D3C1-FB4E-810C-822A34BCE7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924425"/>
          </a:xfrm>
        </p:spPr>
        <p:txBody>
          <a:bodyPr/>
          <a:lstStyle/>
          <a:p>
            <a:r>
              <a:rPr lang="es-ES_tradnl" b="1" err="1"/>
              <a:t>Azure</a:t>
            </a:r>
            <a:r>
              <a:rPr lang="es-ES_tradnl" b="1"/>
              <a:t> </a:t>
            </a:r>
            <a:r>
              <a:rPr lang="es-ES_tradnl" b="1" err="1"/>
              <a:t>Functions</a:t>
            </a:r>
            <a:r>
              <a:rPr lang="es-ES_tradnl" b="1"/>
              <a:t> </a:t>
            </a:r>
            <a:r>
              <a:rPr lang="es-ES_tradnl"/>
              <a:t>esta basado en los Web Jobs y ofrece dos sistemas de pagos.</a:t>
            </a:r>
          </a:p>
          <a:p>
            <a:endParaRPr lang="es-ES_tradnl" b="1"/>
          </a:p>
          <a:p>
            <a:r>
              <a:rPr lang="es-ES_tradnl"/>
              <a:t>Servicio dedicado</a:t>
            </a:r>
          </a:p>
          <a:p>
            <a:endParaRPr lang="es-ES_tradnl"/>
          </a:p>
          <a:p>
            <a:r>
              <a:rPr lang="es-ES_tradnl"/>
              <a:t>Plan de consumo (</a:t>
            </a:r>
            <a:r>
              <a:rPr lang="es-ES_tradnl" err="1"/>
              <a:t>Pay</a:t>
            </a:r>
            <a:r>
              <a:rPr lang="es-ES_tradnl"/>
              <a:t> as </a:t>
            </a:r>
            <a:r>
              <a:rPr lang="es-ES_tradnl" err="1"/>
              <a:t>you</a:t>
            </a:r>
            <a:r>
              <a:rPr lang="es-ES_tradnl"/>
              <a:t> </a:t>
            </a:r>
            <a:r>
              <a:rPr lang="es-ES_tradnl" err="1"/>
              <a:t>go</a:t>
            </a:r>
            <a:r>
              <a:rPr lang="es-ES_tradnl"/>
              <a:t>)</a:t>
            </a:r>
          </a:p>
          <a:p>
            <a:pPr lvl="1"/>
            <a:r>
              <a:rPr lang="es-ES_tradnl"/>
              <a:t>Número de ejecuciones, tiempo de CPU x RAM(GB).</a:t>
            </a:r>
          </a:p>
          <a:p>
            <a:pPr lvl="1"/>
            <a:r>
              <a:rPr lang="es-ES_tradnl"/>
              <a:t>Tienes una restricción de 5 minutos.</a:t>
            </a:r>
          </a:p>
          <a:p>
            <a:pPr lvl="1"/>
            <a:r>
              <a:rPr lang="es-ES_tradnl"/>
              <a:t>Puedes definir una cuota diaria de ejecución</a:t>
            </a:r>
          </a:p>
          <a:p>
            <a:pPr lvl="1"/>
            <a:r>
              <a:rPr lang="es-ES_tradnl">
                <a:hlinkClick r:id="rId2"/>
              </a:rPr>
              <a:t>https://azure.microsoft.com/en-us/pricing/details/functions/</a:t>
            </a:r>
            <a:r>
              <a:rPr lang="es-ES_tradnl"/>
              <a:t>  </a:t>
            </a:r>
          </a:p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3581744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89E00-67C1-6243-93B8-8AD524BCE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Beneficios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FE544-5ADC-824F-93B0-FFC2635C0C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99829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/>
              <a:t>Centrarte en las necesidades de tu proyecto.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/>
              <a:t>Evita código repetido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/>
              <a:t>Desarrollo más rápido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/>
              <a:t>Están basados en </a:t>
            </a:r>
            <a:r>
              <a:rPr lang="es-ES_tradnl" err="1"/>
              <a:t>Azure</a:t>
            </a:r>
            <a:r>
              <a:rPr lang="es-ES_tradnl"/>
              <a:t> Web Apps y te da acceso a muchas de sus características.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/>
              <a:t>Escalado automático.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/>
              <a:t>Bajo el plan de consumo tienes un costo más eficiente.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/>
              <a:t>Tiene soporte para múltiples lenguajes.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/>
              <a:t>Puedes compartir recursos y configuraciones entre funciones.</a:t>
            </a:r>
          </a:p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6127323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4F79-31AC-E14C-B79E-308482C3A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Desventajas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B8C9F-7C28-4342-92EF-BAED655E31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94234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/>
              <a:t>Aumenta la complejidad en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s-ES_tradnl"/>
              <a:t>Aprendizaje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s-ES_tradnl"/>
              <a:t>Manejo de versiones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s-ES_tradnl"/>
              <a:t>Seguimiento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s-ES_tradnl"/>
              <a:t>Compartir código entre diferentes versiones</a:t>
            </a:r>
          </a:p>
          <a:p>
            <a:endParaRPr lang="es-ES_tradnl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/>
              <a:t>Es difícil hacer </a:t>
            </a:r>
            <a:r>
              <a:rPr lang="es-ES_tradnl" err="1"/>
              <a:t>debug</a:t>
            </a:r>
            <a:r>
              <a:rPr lang="es-ES_tradnl"/>
              <a:t> del código</a:t>
            </a:r>
          </a:p>
        </p:txBody>
      </p:sp>
    </p:spTree>
    <p:extLst>
      <p:ext uri="{BB962C8B-B14F-4D97-AF65-F5344CB8AC3E}">
        <p14:creationId xmlns:p14="http://schemas.microsoft.com/office/powerpoint/2010/main" val="375576159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1015_Microsoft_Ignite_Tour_Template_Light">
  <a:themeElements>
    <a:clrScheme name="Ignite Tour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282828"/>
      </a:accent3>
      <a:accent4>
        <a:srgbClr val="505050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Tour_Template_16x9.potx" id="{3684D0E4-1AB7-4635-8939-43F354FF4D74}" vid="{61D4C8A2-AA1C-40FD-BE83-98B787236EBC}"/>
    </a:ext>
  </a:extLst>
</a:theme>
</file>

<file path=ppt/theme/theme2.xml><?xml version="1.0" encoding="utf-8"?>
<a:theme xmlns:a="http://schemas.openxmlformats.org/drawingml/2006/main" name="5-51015_Microsoft_Ignite_Tour_Template_Dark">
  <a:themeElements>
    <a:clrScheme name="Ignite Tour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282828"/>
      </a:accent3>
      <a:accent4>
        <a:srgbClr val="505050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Tour_Template_16x9.potx" id="{3684D0E4-1AB7-4635-8939-43F354FF4D74}" vid="{95B10069-5E4D-42D1-A072-8EC892D88E4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9FAF4CD5AD2F4B99B5B2414089ABF7" ma:contentTypeVersion="12" ma:contentTypeDescription="Create a new document." ma:contentTypeScope="" ma:versionID="230db19e8b17ba2810ea93624333db7c">
  <xsd:schema xmlns:xsd="http://www.w3.org/2001/XMLSchema" xmlns:xs="http://www.w3.org/2001/XMLSchema" xmlns:p="http://schemas.microsoft.com/office/2006/metadata/properties" xmlns:ns2="dcf5ddc1-fb1d-440f-849a-6450bddbaed7" xmlns:ns3="965de625-df5b-42e9-a277-2113da4f1195" targetNamespace="http://schemas.microsoft.com/office/2006/metadata/properties" ma:root="true" ma:fieldsID="dca6bc5695fb6c44cc6989902b88d8c5" ns2:_="" ns3:_="">
    <xsd:import namespace="dcf5ddc1-fb1d-440f-849a-6450bddbaed7"/>
    <xsd:import namespace="965de625-df5b-42e9-a277-2113da4f119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f5ddc1-fb1d-440f-849a-6450bddbaed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5de625-df5b-42e9-a277-2113da4f11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558B9E7-745A-43F1-A792-2166BDB2A4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f5ddc1-fb1d-440f-849a-6450bddbaed7"/>
    <ds:schemaRef ds:uri="965de625-df5b-42e9-a277-2113da4f11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5-51015_Microsoft_Ignite_Tour_Template_Light</Template>
  <Application>Microsoft Office PowerPoint</Application>
  <PresentationFormat>Widescreen</PresentationFormat>
  <Slides>29</Slides>
  <Notes>14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1" baseType="lpstr">
      <vt:lpstr>5-51015_Microsoft_Ignite_Tour_Template_Light</vt:lpstr>
      <vt:lpstr>5-51015_Microsoft_Ignite_Tour_Template_Dark</vt:lpstr>
      <vt:lpstr>PowerPoint Presentation</vt:lpstr>
      <vt:lpstr>PowerPoint Presentation</vt:lpstr>
      <vt:lpstr>Cosmos DB + Azure Functions- New operational paradigms in the enterprise </vt:lpstr>
      <vt:lpstr>¿Qué es Serverless?</vt:lpstr>
      <vt:lpstr>Azure Functions</vt:lpstr>
      <vt:lpstr>Lenguajes soportados</vt:lpstr>
      <vt:lpstr>Facturación</vt:lpstr>
      <vt:lpstr>Beneficios</vt:lpstr>
      <vt:lpstr>Desventajas</vt:lpstr>
      <vt:lpstr>Elementos en una Function</vt:lpstr>
      <vt:lpstr>El desarrollo de Functions</vt:lpstr>
      <vt:lpstr>Microsoft       Open Source</vt:lpstr>
      <vt:lpstr>Demo 1 Azure Functions + Cognitive Services + Xamarin</vt:lpstr>
      <vt:lpstr>PowerPoint Presentation</vt:lpstr>
      <vt:lpstr>Por qué COSMOS DB ?</vt:lpstr>
      <vt:lpstr>PowerPoint Presentation</vt:lpstr>
      <vt:lpstr>Algo más ?</vt:lpstr>
      <vt:lpstr>Retos</vt:lpstr>
      <vt:lpstr>Retos</vt:lpstr>
      <vt:lpstr>Retos</vt:lpstr>
      <vt:lpstr>Retos</vt:lpstr>
      <vt:lpstr>Recursos útiles para los cosmonautas </vt:lpstr>
      <vt:lpstr>PowerPoint Presentation</vt:lpstr>
      <vt:lpstr>PowerPoint Presentation</vt:lpstr>
      <vt:lpstr>Demo 4</vt:lpstr>
      <vt:lpstr>PowerPoint Presentation</vt:lpstr>
      <vt:lpstr>Demo 5 Azure Durable Functions</vt:lpstr>
      <vt:lpstr>PowerPoint Presentation</vt:lpstr>
      <vt:lpstr>PowerPoint Presentation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Microsoft Ignite Tour</dc:subject>
  <dc:creator>Hassan Arteaga</dc:creator>
  <cp:keywords>Microsoft Ignite Tour</cp:keywords>
  <dc:description/>
  <cp:revision>1</cp:revision>
  <dcterms:created xsi:type="dcterms:W3CDTF">2019-04-02T15:45:47Z</dcterms:created>
  <dcterms:modified xsi:type="dcterms:W3CDTF">2019-04-10T02:50:40Z</dcterms:modified>
  <cp:category>Microsoft Ignite Tour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0x010100BD9FAF4CD5AD2F4B99B5B2414089ABF7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